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1">
  <p:sldMasterIdLst>
    <p:sldMasterId id="2147483650" r:id="rId1"/>
    <p:sldMasterId id="2147483652" r:id="rId2"/>
  </p:sldMasterIdLst>
  <p:notesMasterIdLst>
    <p:notesMasterId r:id="rId37"/>
  </p:notesMasterIdLst>
  <p:handoutMasterIdLst>
    <p:handoutMasterId r:id="rId38"/>
  </p:handoutMasterIdLst>
  <p:sldIdLst>
    <p:sldId id="256" r:id="rId3"/>
    <p:sldId id="437" r:id="rId4"/>
    <p:sldId id="327" r:id="rId5"/>
    <p:sldId id="328" r:id="rId6"/>
    <p:sldId id="331" r:id="rId7"/>
    <p:sldId id="332" r:id="rId8"/>
    <p:sldId id="335" r:id="rId9"/>
    <p:sldId id="336" r:id="rId10"/>
    <p:sldId id="339" r:id="rId11"/>
    <p:sldId id="341" r:id="rId12"/>
    <p:sldId id="342" r:id="rId13"/>
    <p:sldId id="344" r:id="rId14"/>
    <p:sldId id="345" r:id="rId15"/>
    <p:sldId id="348" r:id="rId16"/>
    <p:sldId id="350" r:id="rId17"/>
    <p:sldId id="357" r:id="rId18"/>
    <p:sldId id="358" r:id="rId19"/>
    <p:sldId id="411" r:id="rId20"/>
    <p:sldId id="425" r:id="rId21"/>
    <p:sldId id="378" r:id="rId22"/>
    <p:sldId id="413" r:id="rId23"/>
    <p:sldId id="414" r:id="rId24"/>
    <p:sldId id="415" r:id="rId25"/>
    <p:sldId id="426" r:id="rId26"/>
    <p:sldId id="427" r:id="rId27"/>
    <p:sldId id="428" r:id="rId28"/>
    <p:sldId id="429" r:id="rId29"/>
    <p:sldId id="436" r:id="rId30"/>
    <p:sldId id="431" r:id="rId31"/>
    <p:sldId id="432" r:id="rId32"/>
    <p:sldId id="433" r:id="rId33"/>
    <p:sldId id="438" r:id="rId34"/>
    <p:sldId id="435" r:id="rId35"/>
    <p:sldId id="434" r:id="rId3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08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79406" autoAdjust="0"/>
  </p:normalViewPr>
  <p:slideViewPr>
    <p:cSldViewPr>
      <p:cViewPr varScale="1">
        <p:scale>
          <a:sx n="55" d="100"/>
          <a:sy n="55" d="100"/>
        </p:scale>
        <p:origin x="-17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38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9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2.xml"/><Relationship Id="rId1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ACB27-CDCE-4FF4-9493-12340FFF5AFD}" type="datetimeFigureOut">
              <a:rPr lang="zh-CN" altLang="en-US" smtClean="0"/>
              <a:pPr/>
              <a:t>2012/3/15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BA7CE-703D-40F3-9B6F-4FEDF741B9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936A0-5FE4-4A61-AEA3-1670E25114C6}" type="datetimeFigureOut">
              <a:rPr lang="zh-CN" altLang="en-US" smtClean="0"/>
              <a:pPr/>
              <a:t>2012/3/15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7D57B-1D0D-410B-9566-B0C941311E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mtClean="0"/>
              <a:t>360</a:t>
            </a:r>
            <a:r>
              <a:rPr lang="zh-CN" altLang="en-US" smtClean="0"/>
              <a:t>行，每一行都有行规，应当尽可能做符合行规要求的事。</a:t>
            </a:r>
          </a:p>
        </p:txBody>
      </p:sp>
      <p:sp>
        <p:nvSpPr>
          <p:cNvPr id="1095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D77ADD-08FA-4C66-850A-80B2439D9728}" type="slidenum">
              <a:rPr lang="zh-CN" altLang="en-US" smtClean="0">
                <a:latin typeface="Arial" pitchFamily="34" charset="0"/>
              </a:rPr>
              <a:pPr/>
              <a:t>4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zh-CN" altLang="en-US" dirty="0" smtClean="0"/>
              <a:t>古时候，有一个佛学造诣很深的人，听说某个寺庙里有位德高望重的老禅师，便去拜访。老禅师的徒弟接待他时，他态度傲慢，因为他认为，他本人是佛学造诣很深的人，不屑理会小和尚。后来，老禅师很恭敬地接待他，并为他沏茶。可在倒水时，明明杯子已经满了，老禅师还不停地倒。他十分不解地问：“大师，为什么杯子已经满了，还要往里到呢？”老禅师说：“是啊，杯子已经满了，干嘛还倒呢？”禅师的意思是：既然你已经很有学问了，干嘛还要来求教呢？来者急忙叩谢悔过。这个故事寄寓一种心态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空杯心态。</a:t>
            </a:r>
            <a:br>
              <a:rPr lang="zh-CN" altLang="en-US" dirty="0" smtClean="0"/>
            </a:b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另外还有一个寓言故事，说的也是空杯心态的道理：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在很远的古代，知了是不会飞的动物。有一天，看见大雁在空中自由自在地飞翔，十分羡慕。它就请大雁教它学飞。大雁高兴地答应了。 学飞是一件很辛苦的事。知了怕吃苦，一会儿东张西望，一会儿跑东窜西，学得很不认真。大雁给它讲怎样飞，它听了几句，就不耐烦地说：知了！知了！大雁让它多试着飞一飞，它只飞了几次，就自满地嚷道：知了！知了！秋天到了，大雁要到南方去了。知了很想跟大雁一起展翅高飞，可是，它扑腾着翅膀，怎么也飞不高。　这时候，知了望着大雁在万里长空飞翔，十分懊悔自己当初太自满，没有努力练习。可是，已经晚了，它只好叹息道：迟了！迟了！ </a:t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1290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CAE76-82CB-47D3-8D51-D14870FC9B41}" type="slidenum">
              <a:rPr lang="zh-CN" altLang="en-US" smtClean="0">
                <a:latin typeface="Arial" pitchFamily="34" charset="0"/>
              </a:rPr>
              <a:pPr/>
              <a:t>15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如今我们面对的是一个科技发达、物质丰富、竞争激烈的社会，我们的欲望常被挑起：他人暴富的经历，时尚名牌漫天飞，美女香车招摇过，让我们蠢蠢欲动。一个人缺乏自制力，就像汽车失去了方向盘和刹车，必然会越轨，甚至翻车。只有洁身自好，才能百毒不侵。要避免“苍蝇叮”，就得自己是个“无缝的蛋”才行。 年轻人可以暂时没有权，也可以没有钱，但是不能没有自己的做人底线。做人一旦没有了底线，就很容易被外在的物欲所左右，被别人牵着鼻子走路，自己的脑袋也成了聋子的耳朵</a:t>
            </a:r>
            <a:r>
              <a:rPr lang="en-US" altLang="zh-CN" smtClean="0"/>
              <a:t>-</a:t>
            </a:r>
            <a:r>
              <a:rPr lang="zh-CN" altLang="en-US" smtClean="0"/>
              <a:t>摆设。千万不要纵容自己，给自己找借口。对自己严格一点儿，时间长了，自律便成为一种习惯，一种生活方式，你的人格和智慧也因此变得更完美。</a:t>
            </a:r>
          </a:p>
        </p:txBody>
      </p:sp>
      <p:sp>
        <p:nvSpPr>
          <p:cNvPr id="136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1A82CB-7281-4BAC-8CED-D783FE915F8F}" type="slidenum">
              <a:rPr lang="zh-CN" altLang="en-US" smtClean="0">
                <a:latin typeface="Arial" pitchFamily="34" charset="0"/>
              </a:rPr>
              <a:pPr/>
              <a:t>16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永远都要坐前排</a:t>
            </a:r>
            <a:r>
              <a:rPr lang="en-US" altLang="zh-CN" smtClean="0"/>
              <a:t>:</a:t>
            </a:r>
            <a:br>
              <a:rPr lang="en-US" altLang="zh-CN" smtClean="0"/>
            </a:br>
            <a:r>
              <a:rPr lang="en-US" altLang="zh-CN" smtClean="0"/>
              <a:t>20</a:t>
            </a:r>
            <a:r>
              <a:rPr lang="zh-CN" altLang="en-US" smtClean="0"/>
              <a:t>世纪</a:t>
            </a:r>
            <a:r>
              <a:rPr lang="en-US" altLang="zh-CN" smtClean="0"/>
              <a:t>30</a:t>
            </a:r>
            <a:r>
              <a:rPr lang="zh-CN" altLang="en-US" smtClean="0"/>
              <a:t>年代，英国一个不出名的小镇里，有一个叫玛格丽特的小姑娘，自小就受到严格的家庭教育。父亲经常向她灌输这样的观点：无论做什么事情都要力争一流，永远做在别人前头，而不能落后于人。“即使是坐公共汽车，你也要永远坐在前排。”父亲从来不允许她说：“我不能”或者“太难了”之类的话。对年幼的孩子来说，他的要求可能太高了，但他的教育在以后的年代里被证明是非常宝贵的。正是因为从小就受到父亲的“残酷”教育，才培养了玛格丽特积极向上的决心和信心。在以后的学习、生活或工作中，她时时牢记父亲的教导，总是抱着一往无前的精神和必胜的信念，尽自己最大努力克服一切困难，做好每一件事情，事事必争一流，以自己的行动实践着“永远坐在前排”。</a:t>
            </a:r>
            <a:br>
              <a:rPr lang="zh-CN" altLang="en-US" smtClean="0"/>
            </a:br>
            <a:r>
              <a:rPr lang="zh-CN" altLang="en-US" smtClean="0"/>
              <a:t/>
            </a:r>
            <a:br>
              <a:rPr lang="zh-CN" altLang="en-US" smtClean="0"/>
            </a:br>
            <a:r>
              <a:rPr lang="zh-CN" altLang="en-US" smtClean="0"/>
              <a:t>玛格丽特上大学时，学校要求五年的拉丁文课程。她凭着自己顽强的毅力和拼搏精神，硬是在一年内全部学完了。令人难以置信的是，她的考试成绩竟然名列前茅。其实，玛格丽特不光是学业上出类拔萃，她在体育、音乐、演讲及学校的其他活动方面也都一直走在前列，是学生中凤毛麟角的佼佼者之一。当年她所在学校的校长评价她说：“她无疑是我们建校以来最优秀的学生，她总是雄心勃勃，每件事情都做得很出色。”</a:t>
            </a:r>
            <a:br>
              <a:rPr lang="zh-CN" altLang="en-US" smtClean="0"/>
            </a:br>
            <a:r>
              <a:rPr lang="zh-CN" altLang="en-US" smtClean="0"/>
              <a:t>正因为如此，四十多年以后，英国乃至整个欧洲政坛上才出现了一颗耀眼的明星，她就是连续四年当选保守党领袖，并于</a:t>
            </a:r>
            <a:r>
              <a:rPr lang="en-US" altLang="zh-CN" smtClean="0"/>
              <a:t>1979</a:t>
            </a:r>
            <a:r>
              <a:rPr lang="zh-CN" altLang="en-US" smtClean="0"/>
              <a:t>年成为英国第一位女首相，雄踞政坛长达</a:t>
            </a:r>
            <a:r>
              <a:rPr lang="en-US" altLang="zh-CN" smtClean="0"/>
              <a:t>11</a:t>
            </a:r>
            <a:r>
              <a:rPr lang="zh-CN" altLang="en-US" smtClean="0"/>
              <a:t>年之久，被世界政坛誉为“铁娘子”的玛格丽特</a:t>
            </a:r>
            <a:r>
              <a:rPr lang="en-US" altLang="zh-CN" smtClean="0"/>
              <a:t>•</a:t>
            </a:r>
            <a:r>
              <a:rPr lang="zh-CN" altLang="en-US" smtClean="0"/>
              <a:t>撒切尔夫人。</a:t>
            </a:r>
            <a:br>
              <a:rPr lang="zh-CN" altLang="en-US" smtClean="0"/>
            </a:br>
            <a:r>
              <a:rPr lang="zh-CN" altLang="en-US" smtClean="0"/>
              <a:t>“永远坐在前排”是一种积极的人生态度，激发你一往无前的勇气和争创一流的精神。在这个世界上，想坐前排的人不少，真正能够坐在“前排”的却总是不多。许多人所以不能坐到“前排”，就是因为他们把“坐在前排”仅仅当成一种人生理想，而没有采取具体行动。（那么现在在座的各位，有没有想坐前排，并且愿以自己的行动真正的做到前排来呢？！）那些最终坐到“前排”的人，之所以成功，是因为他们不但有理想，更重要的是他们把他们的理想变成了行动。</a:t>
            </a:r>
            <a:br>
              <a:rPr lang="zh-CN" altLang="en-US" smtClean="0"/>
            </a:br>
            <a:r>
              <a:rPr lang="zh-CN" altLang="en-US" smtClean="0"/>
              <a:t/>
            </a:r>
            <a:br>
              <a:rPr lang="zh-CN" altLang="en-US" smtClean="0"/>
            </a:br>
            <a:r>
              <a:rPr lang="zh-CN" altLang="en-US" smtClean="0"/>
              <a:t>一位哲人说过：无论做什么事情，你的态度决定你的高度。</a:t>
            </a:r>
            <a:br>
              <a:rPr lang="zh-CN" altLang="en-US" smtClean="0"/>
            </a:br>
            <a:r>
              <a:rPr lang="zh-CN" altLang="en-US" smtClean="0"/>
              <a:t/>
            </a:r>
            <a:br>
              <a:rPr lang="zh-CN" altLang="en-US" smtClean="0"/>
            </a:br>
            <a:endParaRPr lang="zh-CN" altLang="en-US" smtClean="0"/>
          </a:p>
        </p:txBody>
      </p:sp>
      <p:sp>
        <p:nvSpPr>
          <p:cNvPr id="137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8DA3BD-AC35-46BE-9A33-AC43BE8F264C}" type="slidenum">
              <a:rPr lang="zh-CN" altLang="en-US" smtClean="0">
                <a:latin typeface="Arial" pitchFamily="34" charset="0"/>
              </a:rPr>
              <a:pPr/>
              <a:t>17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zh-CN" altLang="en-US" dirty="0" smtClean="0"/>
              <a:t>介绍</a:t>
            </a:r>
            <a:r>
              <a:rPr lang="en-US" altLang="zh-CN" dirty="0" smtClean="0"/>
              <a:t>5S</a:t>
            </a:r>
            <a:r>
              <a:rPr lang="zh-CN" altLang="en-US" dirty="0" smtClean="0"/>
              <a:t>工作法</a:t>
            </a:r>
            <a:r>
              <a:rPr lang="en-US" altLang="zh-CN" dirty="0" smtClean="0"/>
              <a:t>:</a:t>
            </a:r>
          </a:p>
          <a:p>
            <a:pPr>
              <a:defRPr/>
            </a:pPr>
            <a:r>
              <a:rPr lang="en-US" altLang="zh-CN" dirty="0" smtClean="0"/>
              <a:t>5S</a:t>
            </a:r>
            <a:r>
              <a:rPr lang="zh-CN" altLang="en-US" dirty="0" smtClean="0"/>
              <a:t>是指整理（</a:t>
            </a:r>
            <a:r>
              <a:rPr lang="en-US" altLang="zh-CN" dirty="0" smtClean="0"/>
              <a:t>SEIRI</a:t>
            </a:r>
            <a:r>
              <a:rPr lang="zh-CN" altLang="en-US" dirty="0" smtClean="0"/>
              <a:t>）、整顿（</a:t>
            </a:r>
            <a:r>
              <a:rPr lang="en-US" altLang="zh-CN" dirty="0" smtClean="0"/>
              <a:t>SEITON</a:t>
            </a:r>
            <a:r>
              <a:rPr lang="zh-CN" altLang="en-US" dirty="0" smtClean="0"/>
              <a:t>）、清扫（</a:t>
            </a:r>
            <a:r>
              <a:rPr lang="en-US" altLang="zh-CN" dirty="0" smtClean="0"/>
              <a:t>SEISO</a:t>
            </a:r>
            <a:r>
              <a:rPr lang="zh-CN" altLang="en-US" dirty="0" smtClean="0"/>
              <a:t>）、清洁（</a:t>
            </a:r>
            <a:r>
              <a:rPr lang="en-US" altLang="zh-CN" dirty="0" smtClean="0"/>
              <a:t>SEIKEISU</a:t>
            </a:r>
            <a:r>
              <a:rPr lang="zh-CN" altLang="en-US" dirty="0" smtClean="0"/>
              <a:t>）、素养（</a:t>
            </a:r>
            <a:r>
              <a:rPr lang="en-US" altLang="zh-CN" dirty="0" smtClean="0"/>
              <a:t>SHITSUKE</a:t>
            </a:r>
            <a:r>
              <a:rPr lang="zh-CN" altLang="en-US" dirty="0" smtClean="0"/>
              <a:t>）。</a:t>
            </a:r>
            <a:r>
              <a:rPr lang="en-US" altLang="zh-CN" dirty="0" smtClean="0"/>
              <a:t>5S</a:t>
            </a:r>
            <a:r>
              <a:rPr lang="zh-CN" altLang="en-US" dirty="0" smtClean="0"/>
              <a:t>是由这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个日文单词的罗马拼音的第一个字母</a:t>
            </a:r>
            <a:r>
              <a:rPr lang="en-US" altLang="zh-CN" dirty="0" smtClean="0"/>
              <a:t>S</a:t>
            </a:r>
            <a:r>
              <a:rPr lang="zh-CN" altLang="en-US" dirty="0" smtClean="0"/>
              <a:t>而构成的。开展以整理、整顿、清扫、清洁和素养为内容的活动，简称为</a:t>
            </a:r>
            <a:r>
              <a:rPr lang="en-US" altLang="zh-CN" dirty="0" smtClean="0"/>
              <a:t>5S</a:t>
            </a:r>
            <a:r>
              <a:rPr lang="zh-CN" altLang="en-US" dirty="0" smtClean="0"/>
              <a:t>活动。其真正意义在于倡导一丝不苟的工作作风，如果企业里人人都养成了这种习惯，生产出来的产品质量自然而然会有保障。</a:t>
            </a:r>
            <a:r>
              <a:rPr lang="en-US" altLang="zh-CN" dirty="0" smtClean="0"/>
              <a:t>1</a:t>
            </a:r>
            <a:r>
              <a:rPr lang="zh-CN" altLang="en-US" dirty="0" smtClean="0"/>
              <a:t>．整理（</a:t>
            </a:r>
            <a:r>
              <a:rPr lang="en-US" altLang="zh-CN" dirty="0" smtClean="0"/>
              <a:t>SEIRI</a:t>
            </a:r>
            <a:r>
              <a:rPr lang="zh-CN" altLang="en-US" dirty="0" smtClean="0"/>
              <a:t>） 整理是指将工作场所内的物品分类，并把不要的物品坚决清理掉。其目的</a:t>
            </a:r>
            <a:r>
              <a:rPr lang="en-US" altLang="zh-CN" dirty="0" smtClean="0"/>
              <a:t>:</a:t>
            </a:r>
            <a:r>
              <a:rPr lang="zh-CN" altLang="en-US" dirty="0" smtClean="0"/>
              <a:t>是为了腾出更大的空间，防止物品混用、误用，创造一个干净的工作场所。 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）经常用。此类物品应放置在工作场所容易取到的位置，以便随物可以取到。 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）不经常用。此类物品应贮存在专用的固定位置。 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）不再使用的。此类物品应坚决清理 </a:t>
            </a:r>
            <a:r>
              <a:rPr lang="en-US" altLang="zh-CN" dirty="0" smtClean="0"/>
              <a:t>2</a:t>
            </a:r>
            <a:r>
              <a:rPr lang="zh-CN" altLang="en-US" dirty="0" smtClean="0"/>
              <a:t>．整顿（</a:t>
            </a:r>
            <a:r>
              <a:rPr lang="en-US" altLang="zh-CN" dirty="0" smtClean="0"/>
              <a:t>SEITON</a:t>
            </a:r>
            <a:r>
              <a:rPr lang="zh-CN" altLang="en-US" dirty="0" smtClean="0"/>
              <a:t>） 整顿是指把有用的物品按规定分类摆放好，并做好适当的标识，杜绝乱堆、乱放、物品混淆不清，该找的东西找不到等无序现象的发生，以便使工作场所一目了然，可以有整齐明快的工作环境，减少寻找物品的时间，清除过多的积压物品。其方法： 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）对放置物品的场所按物品的使用频率进行合理的规划，如经常使用物品区、不常使用物品区、废品区。 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）将物品分类摆放在上述场所，并摆放整齐。 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）对这些物品在显著位置做好适当的标识。 </a:t>
            </a:r>
            <a:r>
              <a:rPr lang="en-US" altLang="zh-CN" dirty="0" smtClean="0"/>
              <a:t>3</a:t>
            </a:r>
            <a:r>
              <a:rPr lang="zh-CN" altLang="en-US" dirty="0" smtClean="0"/>
              <a:t>．清扫（</a:t>
            </a:r>
            <a:r>
              <a:rPr lang="en-US" altLang="zh-CN" dirty="0" smtClean="0"/>
              <a:t>SEISO</a:t>
            </a:r>
            <a:r>
              <a:rPr lang="zh-CN" altLang="en-US" dirty="0" smtClean="0"/>
              <a:t>） 清扫是指将工作场所内所有的地方及工作时使用的仪器、设备、工量夹具、货架、材料等打扫干净，使工作场所保持一个干净，宽敞、明亮的环境。其目的是维护生产安全，减少工业灾害，保证品质。其方法： 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）清扫地面、墙上、天花板上的所有的杂物灰尘。 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）对仪器、设备、工量夹具、模具等的清理、润滑，对破损的物品进行修理。 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 对水源、噪声等污染源进行治理。 </a:t>
            </a:r>
            <a:r>
              <a:rPr lang="en-US" altLang="zh-CN" dirty="0" smtClean="0"/>
              <a:t>4</a:t>
            </a:r>
            <a:r>
              <a:rPr lang="zh-CN" altLang="en-US" dirty="0" smtClean="0"/>
              <a:t>．清洁（</a:t>
            </a:r>
            <a:r>
              <a:rPr lang="en-US" altLang="zh-CN" dirty="0" smtClean="0"/>
              <a:t>SEIKEISU</a:t>
            </a:r>
            <a:r>
              <a:rPr lang="zh-CN" altLang="en-US" dirty="0" smtClean="0"/>
              <a:t>） 清洁是指经常性的做整理、整顿、清扫工作，并对以上三项活动定期与不定期的监督检查。方法有： 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en-US" altLang="zh-CN" dirty="0" smtClean="0"/>
              <a:t>5S</a:t>
            </a:r>
            <a:r>
              <a:rPr lang="zh-CN" altLang="en-US" dirty="0" smtClean="0"/>
              <a:t>工作责任人相关的</a:t>
            </a:r>
            <a:r>
              <a:rPr lang="en-US" altLang="zh-CN" dirty="0" smtClean="0"/>
              <a:t>5S</a:t>
            </a:r>
            <a:r>
              <a:rPr lang="zh-CN" altLang="en-US" dirty="0" smtClean="0"/>
              <a:t>责任事项。 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）每天上下班花</a:t>
            </a:r>
            <a:r>
              <a:rPr lang="en-US" altLang="zh-CN" dirty="0" smtClean="0"/>
              <a:t>10-15</a:t>
            </a:r>
            <a:r>
              <a:rPr lang="zh-CN" altLang="en-US" dirty="0" smtClean="0"/>
              <a:t>秒钟做好</a:t>
            </a:r>
            <a:r>
              <a:rPr lang="en-US" altLang="zh-CN" dirty="0" smtClean="0"/>
              <a:t>5S</a:t>
            </a:r>
            <a:r>
              <a:rPr lang="zh-CN" altLang="en-US" dirty="0" smtClean="0"/>
              <a:t>工作 （</a:t>
            </a:r>
            <a:r>
              <a:rPr lang="en-US" altLang="zh-CN" dirty="0" smtClean="0"/>
              <a:t>3</a:t>
            </a:r>
            <a:r>
              <a:rPr lang="zh-CN" altLang="en-US" dirty="0" smtClean="0"/>
              <a:t>）经常性的自我检查与相互检查，专职定期或不定期检查。 </a:t>
            </a:r>
            <a:r>
              <a:rPr lang="en-US" altLang="zh-CN" dirty="0" smtClean="0"/>
              <a:t>5</a:t>
            </a:r>
            <a:r>
              <a:rPr lang="zh-CN" altLang="en-US" dirty="0" smtClean="0"/>
              <a:t>．素养（</a:t>
            </a:r>
            <a:r>
              <a:rPr lang="en-US" altLang="zh-CN" dirty="0" smtClean="0"/>
              <a:t>SHITSUKE</a:t>
            </a:r>
            <a:r>
              <a:rPr lang="zh-CN" altLang="en-US" dirty="0" smtClean="0"/>
              <a:t>） 素养是指让每个员工都养成良好的习惯，遵守规章制度，积极主动。如遵守作息时间、工作精神饱满、仪表整齐，保持环境的清洁。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7D57B-1D0D-410B-9566-B0C941311E9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dirty="0" smtClean="0"/>
              <a:t>PDCA</a:t>
            </a:r>
            <a:r>
              <a:rPr lang="zh-CN" altLang="en-US" dirty="0" smtClean="0"/>
              <a:t>循环又叫戴明环，是美国质量管理专家戴明博士首先提出的，它是全面质量管理的科学程序。用这个方法，可以科学地帮助我们合理地做好工作，及时检查发现执行中的问题，总结经验教训，在不断循环的过程中，提高自身的能力，实现卓越绩效。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所谓明确就是要用具体的语言清楚地说明要达成的行为标准。明确的目标几乎是所有成功团队的一致特点。很多团队不成功的重要原因之一就因为目标定的模棱两可，或没有将目标有效的传达给相关成员。 　　示例：目标</a:t>
            </a:r>
            <a:r>
              <a:rPr lang="en-US" altLang="zh-CN" dirty="0" smtClean="0"/>
              <a:t>——“</a:t>
            </a:r>
            <a:r>
              <a:rPr lang="zh-CN" altLang="en-US" dirty="0" smtClean="0"/>
              <a:t>增强客户意识”。这种对目标的描述就很不明确，因为增强客户意识有许多具体做法，如：减少客户投诉，过去客户投诉率是</a:t>
            </a:r>
            <a:r>
              <a:rPr lang="en-US" altLang="zh-CN" dirty="0" smtClean="0"/>
              <a:t>3</a:t>
            </a:r>
            <a:r>
              <a:rPr lang="zh-CN" altLang="en-US" dirty="0" smtClean="0"/>
              <a:t>％，现在把它减低到</a:t>
            </a:r>
            <a:r>
              <a:rPr lang="en-US" altLang="zh-CN" dirty="0" smtClean="0"/>
              <a:t>1</a:t>
            </a:r>
            <a:r>
              <a:rPr lang="zh-CN" altLang="en-US" dirty="0" smtClean="0"/>
              <a:t>．</a:t>
            </a:r>
            <a:r>
              <a:rPr lang="en-US" altLang="zh-CN" dirty="0" smtClean="0"/>
              <a:t>5</a:t>
            </a:r>
            <a:r>
              <a:rPr lang="zh-CN" altLang="en-US" dirty="0" smtClean="0"/>
              <a:t>％或者</a:t>
            </a:r>
            <a:r>
              <a:rPr lang="en-US" altLang="zh-CN" dirty="0" smtClean="0"/>
              <a:t>1</a:t>
            </a:r>
            <a:r>
              <a:rPr lang="zh-CN" altLang="en-US" dirty="0" smtClean="0"/>
              <a:t>％。提升服务的速度，使用规范礼貌的用语，采用规范的服务流程，也是客户意识的一个方面。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衡量性就是指目标应该是明确的，而不是模糊的。应该有一组明确的数据，作为衡量是否达成目标的依据。比方说，“为所有的老员工安排进一步的管理培训”。进一步是一个既不明确也不容易衡量的概念，到底指什么？是不是只要安排了这个培训，不管谁讲，也不管效果好坏都叫“进一步”？ 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目标是要能够被执行人所接受的，如果上司利用一些行政手段，利用权利性的影响力一厢情愿地把自己所制定的目标强压给下属，下属典型的反映是一种心理和行为上的抗拒：我可以接受，但是否完成这个目标，有没有最终的把握，这个可不好说。一旦有一天这个目标真完成不了的时候，下属有一百个理由可以推卸责任：你看我早就说了，这个目标肯定完成不了，但你坚持要压给我。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目标的实际性是指在现实条件下是否可行、可操作。示例：一位餐厅的经理定的目标是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早餐时段的销售在上月早餐销售额的基础上提升</a:t>
            </a:r>
            <a:r>
              <a:rPr lang="en-US" altLang="zh-CN" dirty="0" smtClean="0"/>
              <a:t>15</a:t>
            </a:r>
            <a:r>
              <a:rPr lang="zh-CN" altLang="en-US" dirty="0" smtClean="0"/>
              <a:t>％。算一下知道，这可能是一个几千块钱的概念，如果把它换成利润是一个相当低的数字。但为完成这个目标的投入要花费多少？这个投入比起利润要更高。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目标特性的时限性就是指目标是有时间限制的。例如，我将在</a:t>
            </a:r>
            <a:r>
              <a:rPr lang="en-US" altLang="zh-CN" dirty="0" smtClean="0"/>
              <a:t>2005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5</a:t>
            </a:r>
            <a:r>
              <a:rPr lang="zh-CN" altLang="en-US" dirty="0" smtClean="0"/>
              <a:t>月</a:t>
            </a:r>
            <a:r>
              <a:rPr lang="en-US" altLang="zh-CN" dirty="0" smtClean="0"/>
              <a:t>31</a:t>
            </a:r>
            <a:r>
              <a:rPr lang="zh-CN" altLang="en-US" dirty="0" smtClean="0"/>
              <a:t>日之前完成某事。</a:t>
            </a:r>
            <a:r>
              <a:rPr lang="en-US" altLang="zh-CN" dirty="0" smtClean="0"/>
              <a:t>5</a:t>
            </a:r>
            <a:r>
              <a:rPr lang="zh-CN" altLang="en-US" dirty="0" smtClean="0"/>
              <a:t>月</a:t>
            </a:r>
            <a:r>
              <a:rPr lang="en-US" altLang="zh-CN" dirty="0" smtClean="0"/>
              <a:t>31</a:t>
            </a:r>
            <a:r>
              <a:rPr lang="zh-CN" altLang="en-US" dirty="0" smtClean="0"/>
              <a:t>日就是一个确定的时间限制。 </a:t>
            </a:r>
          </a:p>
        </p:txBody>
      </p:sp>
      <p:sp>
        <p:nvSpPr>
          <p:cNvPr id="155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1CE285-2912-4660-B546-B7CCF996FA35}" type="slidenum">
              <a:rPr lang="zh-CN" altLang="en-US" smtClean="0">
                <a:latin typeface="Arial" pitchFamily="34" charset="0"/>
              </a:rPr>
              <a:pPr/>
              <a:t>20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做一个角色扮演：如何接受指令</a:t>
            </a:r>
            <a:endParaRPr lang="en-US" altLang="zh-CN" smtClean="0"/>
          </a:p>
          <a:p>
            <a:r>
              <a:rPr lang="zh-CN" altLang="en-US" smtClean="0"/>
              <a:t>随意点一个同学到台前来，给他一个工作指令：这个地方一团糟，明天上班后马上把它整理好。</a:t>
            </a:r>
            <a:endParaRPr lang="en-US" altLang="zh-CN" smtClean="0"/>
          </a:p>
          <a:p>
            <a:r>
              <a:rPr lang="zh-CN" altLang="en-US" smtClean="0"/>
              <a:t>观察这个同学接受指令的反应，结束后给点评。</a:t>
            </a:r>
          </a:p>
        </p:txBody>
      </p:sp>
      <p:sp>
        <p:nvSpPr>
          <p:cNvPr id="160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4D9BBA-B467-4B03-A872-8D154B0A31C0}" type="slidenum">
              <a:rPr lang="zh-CN" altLang="en-US" smtClean="0">
                <a:latin typeface="Arial" pitchFamily="34" charset="0"/>
              </a:rPr>
              <a:pPr/>
              <a:t>25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15525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zh-CN" altLang="en-US" dirty="0" smtClean="0">
                <a:latin typeface="LF_FangSong"/>
                <a:ea typeface="LF_FangSong"/>
                <a:cs typeface="LF_FangSong"/>
              </a:rPr>
              <a:t>互相协作：1+1&gt;2</a:t>
            </a:r>
          </a:p>
          <a:p>
            <a:pPr>
              <a:buFontTx/>
              <a:buChar char="•"/>
            </a:pPr>
            <a:r>
              <a:rPr lang="zh-CN" altLang="en-US" dirty="0" smtClean="0">
                <a:latin typeface="LF_FangSong"/>
                <a:ea typeface="LF_FangSong"/>
                <a:cs typeface="LF_FangSong"/>
              </a:rPr>
              <a:t>目标一致：例如动物拉车</a:t>
            </a:r>
          </a:p>
          <a:p>
            <a:pPr>
              <a:buFontTx/>
              <a:buChar char="•"/>
            </a:pPr>
            <a:r>
              <a:rPr lang="zh-CN" altLang="en-US" dirty="0" smtClean="0">
                <a:latin typeface="LF_FangSong"/>
                <a:ea typeface="LF_FangSong"/>
                <a:cs typeface="LF_FangSong"/>
              </a:rPr>
              <a:t>互相信赖：一个优秀的管理者会与部属建立起互相信赖的关系。信赖使下属相信，跟随你是有价值的，他们因此会更加投入，更加积极，更加善解人意，更加努力。互相信赖的前提是信任。</a:t>
            </a:r>
          </a:p>
          <a:p>
            <a:pPr>
              <a:buFontTx/>
              <a:buChar char="•"/>
            </a:pPr>
            <a:endParaRPr lang="zh-CN" altLang="en-US" dirty="0" smtClean="0">
              <a:latin typeface="LF_FangSong"/>
              <a:ea typeface="LF_FangSong"/>
              <a:cs typeface="LF_FangSong"/>
            </a:endParaRPr>
          </a:p>
          <a:p>
            <a:r>
              <a:rPr lang="zh-CN" altLang="en-US" dirty="0" smtClean="0">
                <a:latin typeface="LF_FangSong"/>
                <a:ea typeface="LF_FangSong"/>
                <a:cs typeface="LF_FangSong"/>
              </a:rPr>
              <a:t>用木桶理论做总结：</a:t>
            </a:r>
          </a:p>
          <a:p>
            <a:pPr>
              <a:lnSpc>
                <a:spcPct val="155000"/>
              </a:lnSpc>
              <a:buFontTx/>
              <a:buChar char="•"/>
            </a:pPr>
            <a:r>
              <a:rPr lang="zh-CN" altLang="en-US" dirty="0" smtClean="0">
                <a:latin typeface="LF_FangSong"/>
                <a:ea typeface="LF_FangSong"/>
                <a:cs typeface="LF_FangSong"/>
              </a:rPr>
              <a:t>木桶理论：一只木桶能够装多少水取决于最短的一块木板长度，而不是最长的那块。</a:t>
            </a:r>
          </a:p>
          <a:p>
            <a:pPr>
              <a:lnSpc>
                <a:spcPct val="155000"/>
              </a:lnSpc>
              <a:buFontTx/>
              <a:buChar char="•"/>
            </a:pPr>
            <a:r>
              <a:rPr lang="zh-CN" altLang="en-US" dirty="0" smtClean="0">
                <a:latin typeface="LF_FangSong"/>
                <a:ea typeface="LF_FangSong"/>
                <a:cs typeface="LF_FangSong"/>
              </a:rPr>
              <a:t> 一只木桶能装多少水不仅取决于每一块木板的长度，还取决于木板与木板之间的结合是否紧密。如果木板与木板之间的存在缝隙很大，同样无法装水(漏水桶)--新木桶理论</a:t>
            </a:r>
          </a:p>
          <a:p>
            <a:pPr>
              <a:lnSpc>
                <a:spcPct val="155000"/>
              </a:lnSpc>
              <a:buFontTx/>
              <a:buChar char="•"/>
            </a:pPr>
            <a:r>
              <a:rPr lang="zh-CN" altLang="en-US" dirty="0" smtClean="0">
                <a:latin typeface="LF_FangSong"/>
                <a:ea typeface="LF_FangSong"/>
                <a:cs typeface="LF_FangSong"/>
              </a:rPr>
              <a:t> 一个团队的战斗力，不仅取决于每一位成员的能力，也取决于成员与成员之间的相互协作，互相配合，这样才能均衡、紧密地结合形成一个水桶。</a:t>
            </a:r>
          </a:p>
          <a:p>
            <a:pPr>
              <a:buFontTx/>
              <a:buChar char="•"/>
            </a:pPr>
            <a:endParaRPr lang="zh-CN" altLang="en-US" dirty="0" smtClean="0">
              <a:latin typeface="LF_FangSong"/>
              <a:ea typeface="LF_FangSong"/>
              <a:cs typeface="LF_FangSong"/>
            </a:endParaRPr>
          </a:p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75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5AFABE-14CC-4D65-A673-15554BE5836F}" type="slidenum">
              <a:rPr lang="zh-CN" altLang="en-US" smtClean="0">
                <a:latin typeface="Arial" pitchFamily="34" charset="0"/>
              </a:rPr>
              <a:pPr/>
              <a:t>31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6496050" y="8869363"/>
            <a:ext cx="36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b">
            <a:spAutoFit/>
          </a:bodyPr>
          <a:lstStyle/>
          <a:p>
            <a:pPr algn="r"/>
            <a:fld id="{A12660F0-ACCE-4206-92BD-EC1F8266200C}" type="slidenum">
              <a:rPr kumimoji="1" lang="en-US" altLang="zh-CN" sz="1200">
                <a:latin typeface="Times New Roman" pitchFamily="18" charset="0"/>
              </a:rPr>
              <a:pPr algn="r"/>
              <a:t>32</a:t>
            </a:fld>
            <a:endParaRPr kumimoji="1" lang="en-US" altLang="zh-CN" sz="120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7712" cy="3417888"/>
          </a:xfrm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lIns="92075" tIns="46038" rIns="92075" bIns="46038" anchor="ctr">
            <a:spAutoFit/>
          </a:bodyPr>
          <a:lstStyle/>
          <a:p>
            <a:pPr eaLnBrk="1" hangingPunct="1"/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如果以个人有</a:t>
            </a:r>
            <a:r>
              <a:rPr lang="en-US" altLang="zh-CN" dirty="0" smtClean="0"/>
              <a:t>100</a:t>
            </a:r>
            <a:r>
              <a:rPr lang="zh-CN" altLang="en-US" dirty="0" smtClean="0"/>
              <a:t>分的能力，而职业化的程度只有</a:t>
            </a:r>
            <a:r>
              <a:rPr lang="en-US" altLang="zh-CN" dirty="0" smtClean="0"/>
              <a:t>50%</a:t>
            </a:r>
            <a:r>
              <a:rPr lang="zh-CN" altLang="en-US" dirty="0" smtClean="0"/>
              <a:t>，那么其工作价值只有</a:t>
            </a:r>
            <a:r>
              <a:rPr lang="en-US" altLang="zh-CN" dirty="0" smtClean="0"/>
              <a:t>50</a:t>
            </a:r>
            <a:r>
              <a:rPr lang="zh-CN" altLang="en-US" dirty="0" smtClean="0"/>
              <a:t>分。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中国身价最高的职业人士 </a:t>
            </a:r>
            <a:r>
              <a:rPr lang="en-US" altLang="zh-CN" dirty="0" smtClean="0"/>
              <a:t>-</a:t>
            </a:r>
            <a:r>
              <a:rPr lang="zh-CN" altLang="en-US" dirty="0" smtClean="0"/>
              <a:t>唐骏 （身价</a:t>
            </a:r>
            <a:r>
              <a:rPr lang="en-US" altLang="zh-CN" dirty="0" smtClean="0"/>
              <a:t>10</a:t>
            </a:r>
            <a:r>
              <a:rPr lang="zh-CN" altLang="en-US" dirty="0" smtClean="0"/>
              <a:t>亿 </a:t>
            </a:r>
            <a:r>
              <a:rPr lang="en-US" altLang="zh-CN" dirty="0" smtClean="0"/>
              <a:t>- </a:t>
            </a:r>
            <a:r>
              <a:rPr lang="zh-CN" altLang="en-US" dirty="0" smtClean="0"/>
              <a:t>打工者树价值标杆）</a:t>
            </a:r>
          </a:p>
          <a:p>
            <a:r>
              <a:rPr lang="zh-CN" altLang="en-US" dirty="0" smtClean="0"/>
              <a:t>唐骏，</a:t>
            </a:r>
            <a:r>
              <a:rPr lang="en-US" altLang="zh-CN" dirty="0" smtClean="0"/>
              <a:t>1962</a:t>
            </a:r>
            <a:r>
              <a:rPr lang="zh-CN" altLang="en-US" dirty="0" smtClean="0"/>
              <a:t>年出生于江苏常州。毕业于北京邮电学院应用物理专业，后至日本、美国留学。</a:t>
            </a:r>
            <a:r>
              <a:rPr lang="en-US" altLang="zh-CN" dirty="0" smtClean="0"/>
              <a:t>2002</a:t>
            </a:r>
            <a:r>
              <a:rPr lang="zh-CN" altLang="en-US" dirty="0" smtClean="0"/>
              <a:t>年，出任微软中国总裁。</a:t>
            </a:r>
            <a:r>
              <a:rPr lang="en-US" altLang="zh-CN" dirty="0" smtClean="0"/>
              <a:t>5</a:t>
            </a:r>
            <a:r>
              <a:rPr lang="zh-CN" altLang="en-US" dirty="0" smtClean="0"/>
              <a:t>年前，他从微软跳槽盛大时，以</a:t>
            </a:r>
            <a:r>
              <a:rPr lang="en-US" altLang="zh-CN" dirty="0" smtClean="0"/>
              <a:t>4</a:t>
            </a:r>
            <a:r>
              <a:rPr lang="zh-CN" altLang="en-US" dirty="0" smtClean="0"/>
              <a:t>亿元的个人收益创造了内地职业经理人的身价纪录。</a:t>
            </a:r>
            <a:r>
              <a:rPr lang="en-US" altLang="zh-CN" dirty="0" smtClean="0"/>
              <a:t>2008</a:t>
            </a:r>
            <a:r>
              <a:rPr lang="zh-CN" altLang="en-US" dirty="0" smtClean="0"/>
              <a:t>年，他从盛大辞职，以转会费</a:t>
            </a:r>
            <a:r>
              <a:rPr lang="en-US" altLang="zh-CN" dirty="0" smtClean="0"/>
              <a:t>10</a:t>
            </a:r>
            <a:r>
              <a:rPr lang="zh-CN" altLang="en-US" dirty="0" smtClean="0"/>
              <a:t>亿元加盟福建新华都集团，接替集团创始人陈发树出任集团总裁兼</a:t>
            </a:r>
            <a:r>
              <a:rPr lang="en-US" altLang="zh-CN" dirty="0" smtClean="0"/>
              <a:t>CEO</a:t>
            </a:r>
            <a:r>
              <a:rPr lang="zh-CN" altLang="en-US" dirty="0" smtClean="0"/>
              <a:t>，再创中国职业经理人身价之最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如果要修一部职业经理人在中国的发展史，唐骏绝对是里程碑式的人物。</a:t>
            </a:r>
          </a:p>
        </p:txBody>
      </p:sp>
      <p:sp>
        <p:nvSpPr>
          <p:cNvPr id="1126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55950A-8FFA-4042-B2F3-68A86B2C2FFA}" type="slidenum">
              <a:rPr lang="zh-CN" altLang="en-US" smtClean="0">
                <a:latin typeface="Arial" pitchFamily="34" charset="0"/>
              </a:rPr>
              <a:pPr/>
              <a:t>5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zh-CN" altLang="en-US" dirty="0" smtClean="0"/>
              <a:t>树叶代表职业化形象：有的人的职业形象很好，这就如同绿叶翠绿可人或红叶点缀金秋，有的人职业形象很失败，无人问津。一叶落而知天下秋</a:t>
            </a:r>
            <a:r>
              <a:rPr lang="en-US" altLang="zh-CN" dirty="0" smtClean="0"/>
              <a:t> – </a:t>
            </a:r>
            <a:r>
              <a:rPr lang="zh-CN" altLang="en-US" dirty="0" smtClean="0"/>
              <a:t>从一片落叶可以推知秋天已降临，从形象细节上可以看出一个人的职业化程度。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果实代表职业化素养： 一个职业化的人，总是具备一些良好的职业道德：诚实、正直、守时、忠诚、公平、关心他人、尊重他人、追求卓越、承担责任。这些是最基本的职业化素养，也是职业化之树结出来的果实。想要硕果累累，就要在职业化进程的每一步上精心浇灌与细心培育。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树枝代表职业化技能： 树总会长出一些无用的树枝来，不见得所有的树枝上都能结果。也许有些技能不一定马上用得着，但总有一天会给你带来惊喜。一个人在职业成长过程中需要不断学习一些技能，这就是成长。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树皮代表职业化精神： 人活一张脸，树活一张皮。一棵大树想要茁壮，必须要有树皮的保护。树的营养水分主要靠树皮供应，树皮是大树丰茂繁盛的保障。职业化精神就如同树皮一样，给职业生涯提供必要的养分，是职业生涯的保障。敬业精神、勤业精神、立业精神、精业精神、创业精神等。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职业化心态： 职业成败和树木成才是一个道理，树木成材要看树干，职业成败取决于心态。树的主干越直、越粗、越长，就越有价值，这棵树就能成长为栋梁之材；一个人的职业化心态越好，他的职业发展就越顺利、月稳定，越长久，继而能成长为职业精英。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职业化理念：树根被埋在泥土里，默默无闻地吸收地下的水分和养料。只有树根发达，树才能长得茂盛。职业化理念就是如此，它作为深层次的基础，支撑着职业化的发展。要想成功，你必须让自己的职业化理念根深蒂固。</a:t>
            </a:r>
            <a:endParaRPr lang="zh-CN" altLang="en-US" dirty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D8916D-C85C-45E9-B1F0-249ED1CF63A4}" type="slidenum">
              <a:rPr lang="zh-CN" altLang="en-US" smtClean="0">
                <a:latin typeface="Arial" pitchFamily="34" charset="0"/>
              </a:rPr>
              <a:pPr/>
              <a:t>6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dirty="0" smtClean="0"/>
              <a:t>美国心理学家艾利斯经过多年的心理咨询实践，总结出了人性的一些基本特征，并由此发展了情绪</a:t>
            </a:r>
            <a:r>
              <a:rPr lang="en-US" altLang="zh-CN" dirty="0" smtClean="0"/>
              <a:t>ABC</a:t>
            </a:r>
            <a:r>
              <a:rPr lang="zh-CN" altLang="en-US" dirty="0" smtClean="0"/>
              <a:t>理论，或者叫态度</a:t>
            </a:r>
            <a:r>
              <a:rPr lang="en-US" altLang="zh-CN" dirty="0" smtClean="0"/>
              <a:t>ABC</a:t>
            </a:r>
            <a:r>
              <a:rPr lang="zh-CN" altLang="en-US" dirty="0" smtClean="0"/>
              <a:t>理论。</a:t>
            </a:r>
            <a:r>
              <a:rPr lang="en-US" altLang="zh-CN" dirty="0" smtClean="0"/>
              <a:t>A (Activating events)</a:t>
            </a:r>
            <a:r>
              <a:rPr lang="zh-CN" altLang="en-US" dirty="0" smtClean="0"/>
              <a:t>表示诱发性事件或者外在的环境，</a:t>
            </a:r>
            <a:r>
              <a:rPr lang="en-US" altLang="zh-CN" dirty="0" smtClean="0"/>
              <a:t>B(Beliefs)</a:t>
            </a:r>
            <a:r>
              <a:rPr lang="zh-CN" altLang="en-US" dirty="0" smtClean="0"/>
              <a:t>表示个体针对诱发性事件或外在环境产生的一些信念，即对这件事或外在环境的态度，</a:t>
            </a:r>
            <a:r>
              <a:rPr lang="en-US" altLang="zh-CN" dirty="0" smtClean="0"/>
              <a:t>C</a:t>
            </a:r>
            <a:r>
              <a:rPr lang="zh-CN" altLang="en-US" dirty="0" smtClean="0"/>
              <a:t>（</a:t>
            </a:r>
            <a:r>
              <a:rPr lang="en-US" altLang="zh-CN" dirty="0" smtClean="0"/>
              <a:t>Consequence)</a:t>
            </a:r>
            <a:r>
              <a:rPr lang="zh-CN" altLang="en-US" dirty="0" smtClean="0"/>
              <a:t>表示自己产生的情绪和行为的结果。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举个例子：非洲卖鞋的故事。两个业务员接到同一个任务，到非洲卖鞋。来到非洲之后，甲业务员一看：啊，太好了！非洲人大都是不穿鞋的，这里的市场太大了！在这种积极信念和态度的鼓励下，他开始做市场教育和开发工作，引导非洲人穿鞋子，慢慢地市场被开发了出来。他不仅从销售提成中赚得个盆满钵满，而且成为公司非洲事业部的总经理。而乙业务员到非洲后一看：唉！真是倒霉！这非洲人大都不穿鞋子，公司派我们来搞鞋子销售，不是纯拿人开涮吗？在这种消极思维和态度的支配下，他成天愁眉苦脸，总想着尽快离开这个鬼地方，回去向公司交代了事。没过多久，他写了个报告，结论是：在非洲买鞋是异想天开。又没过多久，他被公司辞退了。</a:t>
            </a:r>
          </a:p>
        </p:txBody>
      </p:sp>
      <p:sp>
        <p:nvSpPr>
          <p:cNvPr id="1187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F3CE4D-333E-49EA-B141-4DEF5803DB94}" type="slidenum">
              <a:rPr lang="zh-CN" altLang="en-US" smtClean="0">
                <a:latin typeface="Arial" pitchFamily="34" charset="0"/>
              </a:rPr>
              <a:pPr/>
              <a:t>9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请两个同学用不同的声调读两段话</a:t>
            </a:r>
          </a:p>
        </p:txBody>
      </p:sp>
      <p:sp>
        <p:nvSpPr>
          <p:cNvPr id="1198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A54E7D-A09D-44CB-8635-FB94C8AC3519}" type="slidenum">
              <a:rPr lang="zh-CN" altLang="en-US" smtClean="0">
                <a:latin typeface="Arial" pitchFamily="34" charset="0"/>
              </a:rPr>
              <a:pPr/>
              <a:t>10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zh-CN" altLang="en-US" i="1" smtClean="0">
                <a:latin typeface="Times New Roman" pitchFamily="18" charset="0"/>
              </a:rPr>
              <a:t>消极心态的坏处和巨大破坏力：</a:t>
            </a:r>
            <a:endParaRPr lang="en-US" altLang="zh-CN" i="1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i="1" smtClean="0">
                <a:latin typeface="Times New Roman" pitchFamily="18" charset="0"/>
              </a:rPr>
              <a:t>丧失机会。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i="1" smtClean="0">
                <a:latin typeface="Times New Roman" pitchFamily="18" charset="0"/>
              </a:rPr>
              <a:t>使希望破灭。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i="1" smtClean="0">
                <a:latin typeface="Times New Roman" pitchFamily="18" charset="0"/>
              </a:rPr>
              <a:t>限制潜能发挥</a:t>
            </a:r>
            <a:r>
              <a:rPr lang="zh-CN" altLang="en-US" smtClean="0">
                <a:latin typeface="Times New Roman" pitchFamily="18" charset="0"/>
              </a:rPr>
              <a:t>。</a:t>
            </a:r>
            <a:endParaRPr lang="zh-CN" altLang="en-US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i="1" smtClean="0">
                <a:latin typeface="Times New Roman" pitchFamily="18" charset="0"/>
              </a:rPr>
              <a:t>消耗掉很大的精力。</a:t>
            </a:r>
            <a:endParaRPr lang="zh-CN" altLang="en-US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i="1" smtClean="0">
                <a:latin typeface="Times New Roman" pitchFamily="18" charset="0"/>
              </a:rPr>
              <a:t>失道寡助。</a:t>
            </a:r>
            <a:endParaRPr lang="zh-CN" altLang="en-US" smtClean="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zh-CN" altLang="en-US" i="1" smtClean="0">
                <a:latin typeface="Times New Roman" pitchFamily="18" charset="0"/>
              </a:rPr>
              <a:t>不能充分享受人生。</a:t>
            </a:r>
            <a:endParaRPr lang="zh-CN" altLang="en-US" smtClean="0"/>
          </a:p>
          <a:p>
            <a:endParaRPr lang="zh-CN" altLang="en-US" smtClean="0"/>
          </a:p>
        </p:txBody>
      </p:sp>
      <p:sp>
        <p:nvSpPr>
          <p:cNvPr id="1208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FEE19C-6E96-4473-8CB9-E0F1B22AD0C4}" type="slidenum">
              <a:rPr lang="zh-CN" altLang="en-US" smtClean="0">
                <a:latin typeface="Arial" pitchFamily="34" charset="0"/>
              </a:rPr>
              <a:pPr/>
              <a:t>11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培训师带领大家大声朗读此页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安东尼</a:t>
            </a:r>
            <a:r>
              <a:rPr lang="en-US" altLang="zh-CN" dirty="0" smtClean="0"/>
              <a:t>·</a:t>
            </a:r>
            <a:r>
              <a:rPr lang="zh-CN" altLang="en-US" dirty="0" smtClean="0"/>
              <a:t>罗宾（</a:t>
            </a:r>
            <a:r>
              <a:rPr lang="en-US" altLang="zh-CN" dirty="0" err="1" smtClean="0"/>
              <a:t>anthony.robbins</a:t>
            </a:r>
            <a:r>
              <a:rPr lang="zh-CN" altLang="en-US" dirty="0" smtClean="0"/>
              <a:t>）本来是一名贫穷潦倒的小伙子，</a:t>
            </a:r>
            <a:r>
              <a:rPr lang="en-US" altLang="zh-CN" dirty="0" smtClean="0"/>
              <a:t>26</a:t>
            </a:r>
            <a:r>
              <a:rPr lang="zh-CN" altLang="en-US" dirty="0" smtClean="0"/>
              <a:t>岁时仍然住在仅有</a:t>
            </a:r>
            <a:r>
              <a:rPr lang="en-US" altLang="zh-CN" dirty="0" smtClean="0"/>
              <a:t>10</a:t>
            </a:r>
            <a:r>
              <a:rPr lang="zh-CN" altLang="en-US" dirty="0" smtClean="0"/>
              <a:t>平方米的单身公寓里，洗碗盆也只能在浴缸里洗，生活一团糟，人际关系恶劣，前途十分暗淡。 </a:t>
            </a:r>
          </a:p>
          <a:p>
            <a:r>
              <a:rPr lang="zh-CN" altLang="en-US" dirty="0" smtClean="0"/>
              <a:t>然而自从他发现内心蕴藏着无限的潜能之后，生活便开始大为改观，成为一名充满自信的成功者。  如今，他是一位白手起家、事业成功的亿万富翁，是当今最成功的世界级潜能开发专家。     他协助职业球队、企业总裁、国家元首激发潜能，渡过各种困境及低潮。曾辅导过多位皇室的家庭成员，被美国前总统克林顿、戴安娜王妃聘为个人顾问；曾为众多世界名人提供咨询，包括南非总统曼徳拉、前苏联总统戈尔巴乔夫、世界网球冠军安德烈</a:t>
            </a:r>
            <a:r>
              <a:rPr lang="en-US" altLang="zh-CN" dirty="0" smtClean="0"/>
              <a:t>·</a:t>
            </a:r>
            <a:r>
              <a:rPr lang="zh-CN" altLang="en-US" dirty="0" smtClean="0"/>
              <a:t>阿加西等。</a:t>
            </a:r>
          </a:p>
          <a:p>
            <a:r>
              <a:rPr lang="en-US" altLang="zh-CN" dirty="0" smtClean="0"/>
              <a:t>1995</a:t>
            </a:r>
            <a:r>
              <a:rPr lang="zh-CN" altLang="en-US" dirty="0" smtClean="0"/>
              <a:t>年安东尼</a:t>
            </a:r>
            <a:r>
              <a:rPr lang="en-US" altLang="zh-CN" dirty="0" smtClean="0"/>
              <a:t>·</a:t>
            </a:r>
            <a:r>
              <a:rPr lang="zh-CN" altLang="en-US" dirty="0" smtClean="0"/>
              <a:t>罗宾当选为“美国十大杰出青年”，</a:t>
            </a:r>
            <a:r>
              <a:rPr lang="en-US" altLang="zh-CN" dirty="0" smtClean="0"/>
              <a:t>1994</a:t>
            </a:r>
            <a:r>
              <a:rPr lang="zh-CN" altLang="en-US" dirty="0" smtClean="0"/>
              <a:t>年获评杰出人类活动家与“布莱恩</a:t>
            </a:r>
            <a:r>
              <a:rPr lang="en-US" altLang="zh-CN" dirty="0" smtClean="0"/>
              <a:t>·</a:t>
            </a:r>
            <a:r>
              <a:rPr lang="zh-CN" altLang="en-US" dirty="0" smtClean="0"/>
              <a:t>怀特公正奖”。</a:t>
            </a:r>
            <a:r>
              <a:rPr lang="en-US" altLang="zh-CN" dirty="0" smtClean="0"/>
              <a:t>1993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Toastmaster International</a:t>
            </a:r>
            <a:r>
              <a:rPr lang="zh-CN" altLang="en-US" dirty="0" smtClean="0"/>
              <a:t>评为“全球五大演说家”；</a:t>
            </a:r>
            <a:r>
              <a:rPr lang="en-US" altLang="zh-CN" dirty="0" smtClean="0"/>
              <a:t>1995</a:t>
            </a:r>
            <a:r>
              <a:rPr lang="zh-CN" altLang="en-US" dirty="0" smtClean="0"/>
              <a:t>年，被授予其最高奖项“金锤奖”。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培训老师带领大家一起朗读成功公式，然后检查大家记忆的程度。</a:t>
            </a:r>
          </a:p>
        </p:txBody>
      </p:sp>
      <p:sp>
        <p:nvSpPr>
          <p:cNvPr id="1239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C79EC4-CE3E-4C52-8C36-4DB60B5D4855}" type="slidenum">
              <a:rPr lang="zh-CN" altLang="en-US" smtClean="0">
                <a:latin typeface="Arial" pitchFamily="34" charset="0"/>
              </a:rPr>
              <a:pPr/>
              <a:t>13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dirty="0" smtClean="0"/>
              <a:t>职业素质专家研究发现，实现卓越职业绩效的第一步，是首先成为一个卓越的自己，而卓越自我的核心在于卓有成效的自我管理。</a:t>
            </a:r>
            <a:endParaRPr lang="en-US" altLang="zh-CN" dirty="0" smtClean="0"/>
          </a:p>
          <a:p>
            <a:pPr eaLnBrk="1" hangingPunct="1"/>
            <a:r>
              <a:rPr lang="zh-CN" altLang="en-US" dirty="0" smtClean="0"/>
              <a:t>品德在职业生涯的发展中往往比才能更重要。有才无德的人很快要被团队放弃的。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蒙牛集团人力资源部门亮出的标语是“有德有才，破格重用；有德无才，培养使用；有才无德，限制录用；无德无才，坚决不用。”。</a:t>
            </a:r>
            <a:endParaRPr lang="en-US" altLang="zh-CN" dirty="0" smtClean="0"/>
          </a:p>
          <a:p>
            <a:pPr eaLnBrk="1" hangingPunct="1"/>
            <a:endParaRPr lang="zh-CN" altLang="en-US" dirty="0" smtClean="0"/>
          </a:p>
        </p:txBody>
      </p:sp>
      <p:sp>
        <p:nvSpPr>
          <p:cNvPr id="1269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09D83A-0BAD-43B0-8CAC-FCB510B97C85}" type="slidenum">
              <a:rPr lang="zh-CN" altLang="en-US" smtClean="0">
                <a:latin typeface="Arial" pitchFamily="34" charset="0"/>
              </a:rPr>
              <a:pPr/>
              <a:t>14</a:t>
            </a:fld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27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477000"/>
            <a:ext cx="5334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CCF7C-664B-4F45-BC5E-47AC5B73C1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我的文件\素材文件\3D小人\8.JPG"/>
          <p:cNvPicPr>
            <a:picLocks noChangeAspect="1" noChangeArrowheads="1"/>
          </p:cNvPicPr>
          <p:nvPr userDrawn="1"/>
        </p:nvPicPr>
        <p:blipFill>
          <a:blip r:embed="rId2" cstate="print"/>
          <a:srcRect l="27274"/>
          <a:stretch>
            <a:fillRect/>
          </a:stretch>
        </p:blipFill>
        <p:spPr bwMode="auto">
          <a:xfrm>
            <a:off x="0" y="0"/>
            <a:ext cx="53340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任意多边形 5"/>
          <p:cNvSpPr>
            <a:spLocks noChangeArrowheads="1"/>
          </p:cNvSpPr>
          <p:nvPr userDrawn="1"/>
        </p:nvSpPr>
        <p:spPr bwMode="auto">
          <a:xfrm>
            <a:off x="2571750" y="0"/>
            <a:ext cx="6572250" cy="6858000"/>
          </a:xfrm>
          <a:custGeom>
            <a:avLst/>
            <a:gdLst>
              <a:gd name="T0" fmla="*/ 857264 w 6572360"/>
              <a:gd name="T1" fmla="*/ 0 h 5000660"/>
              <a:gd name="T2" fmla="*/ 6571914 w 6572360"/>
              <a:gd name="T3" fmla="*/ 0 h 5000660"/>
              <a:gd name="T4" fmla="*/ 6571914 w 6572360"/>
              <a:gd name="T5" fmla="*/ 17689175 h 5000660"/>
              <a:gd name="T6" fmla="*/ 0 w 6572360"/>
              <a:gd name="T7" fmla="*/ 17689175 h 5000660"/>
              <a:gd name="T8" fmla="*/ 2072409 w 6572360"/>
              <a:gd name="T9" fmla="*/ 8737551 h 5000660"/>
              <a:gd name="T10" fmla="*/ 857264 w 6572360"/>
              <a:gd name="T11" fmla="*/ 0 h 50006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72360"/>
              <a:gd name="T19" fmla="*/ 0 h 5000660"/>
              <a:gd name="T20" fmla="*/ 6572360 w 6572360"/>
              <a:gd name="T21" fmla="*/ 5000660 h 5000660"/>
              <a:gd name="connsiteX0" fmla="*/ 857320 w 6572360"/>
              <a:gd name="connsiteY0" fmla="*/ 0 h 5000660"/>
              <a:gd name="connsiteX1" fmla="*/ 6572360 w 6572360"/>
              <a:gd name="connsiteY1" fmla="*/ 0 h 5000660"/>
              <a:gd name="connsiteX2" fmla="*/ 6572360 w 6572360"/>
              <a:gd name="connsiteY2" fmla="*/ 5000660 h 5000660"/>
              <a:gd name="connsiteX3" fmla="*/ 0 w 6572360"/>
              <a:gd name="connsiteY3" fmla="*/ 5000660 h 5000660"/>
              <a:gd name="connsiteX4" fmla="*/ 1786760 w 6572360"/>
              <a:gd name="connsiteY4" fmla="*/ 2470072 h 5000660"/>
              <a:gd name="connsiteX5" fmla="*/ 857320 w 6572360"/>
              <a:gd name="connsiteY5" fmla="*/ 0 h 500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72360" h="5000660">
                <a:moveTo>
                  <a:pt x="857320" y="0"/>
                </a:moveTo>
                <a:lnTo>
                  <a:pt x="6572360" y="0"/>
                </a:lnTo>
                <a:lnTo>
                  <a:pt x="6572360" y="5000660"/>
                </a:lnTo>
                <a:lnTo>
                  <a:pt x="0" y="5000660"/>
                </a:lnTo>
                <a:cubicBezTo>
                  <a:pt x="642817" y="4346076"/>
                  <a:pt x="1643873" y="3303515"/>
                  <a:pt x="1786760" y="2470072"/>
                </a:cubicBezTo>
                <a:cubicBezTo>
                  <a:pt x="1929647" y="1636629"/>
                  <a:pt x="1513584" y="705005"/>
                  <a:pt x="857320" y="0"/>
                </a:cubicBezTo>
                <a:close/>
              </a:path>
            </a:pathLst>
          </a:cu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任意多边形 4"/>
          <p:cNvSpPr>
            <a:spLocks noChangeArrowheads="1"/>
          </p:cNvSpPr>
          <p:nvPr userDrawn="1"/>
        </p:nvSpPr>
        <p:spPr bwMode="auto">
          <a:xfrm>
            <a:off x="3000375" y="0"/>
            <a:ext cx="6143625" cy="6858000"/>
          </a:xfrm>
          <a:custGeom>
            <a:avLst/>
            <a:gdLst>
              <a:gd name="T0" fmla="*/ 428640 w 6143700"/>
              <a:gd name="T1" fmla="*/ 0 h 5000660"/>
              <a:gd name="T2" fmla="*/ 6143397 w 6143700"/>
              <a:gd name="T3" fmla="*/ 0 h 5000660"/>
              <a:gd name="T4" fmla="*/ 6143397 w 6143700"/>
              <a:gd name="T5" fmla="*/ 17689175 h 5000660"/>
              <a:gd name="T6" fmla="*/ 0 w 6143700"/>
              <a:gd name="T7" fmla="*/ 17689175 h 5000660"/>
              <a:gd name="T8" fmla="*/ 1929577 w 6143700"/>
              <a:gd name="T9" fmla="*/ 8737551 h 5000660"/>
              <a:gd name="T10" fmla="*/ 428640 w 6143700"/>
              <a:gd name="T11" fmla="*/ 0 h 50006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143700"/>
              <a:gd name="T19" fmla="*/ 0 h 5000660"/>
              <a:gd name="T20" fmla="*/ 6143700 w 6143700"/>
              <a:gd name="T21" fmla="*/ 5000660 h 5000660"/>
              <a:gd name="connsiteX0" fmla="*/ 428660 w 6143700"/>
              <a:gd name="connsiteY0" fmla="*/ 0 h 5000660"/>
              <a:gd name="connsiteX1" fmla="*/ 6143700 w 6143700"/>
              <a:gd name="connsiteY1" fmla="*/ 0 h 5000660"/>
              <a:gd name="connsiteX2" fmla="*/ 6143700 w 6143700"/>
              <a:gd name="connsiteY2" fmla="*/ 5000660 h 5000660"/>
              <a:gd name="connsiteX3" fmla="*/ 0 w 6143700"/>
              <a:gd name="connsiteY3" fmla="*/ 5000660 h 5000660"/>
              <a:gd name="connsiteX4" fmla="*/ 1572447 w 6143700"/>
              <a:gd name="connsiteY4" fmla="*/ 2470072 h 5000660"/>
              <a:gd name="connsiteX5" fmla="*/ 428660 w 6143700"/>
              <a:gd name="connsiteY5" fmla="*/ 0 h 500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700" h="5000660">
                <a:moveTo>
                  <a:pt x="428660" y="0"/>
                </a:moveTo>
                <a:lnTo>
                  <a:pt x="6143700" y="0"/>
                </a:lnTo>
                <a:lnTo>
                  <a:pt x="6143700" y="5000660"/>
                </a:lnTo>
                <a:lnTo>
                  <a:pt x="0" y="5000660"/>
                </a:lnTo>
                <a:cubicBezTo>
                  <a:pt x="642817" y="4346076"/>
                  <a:pt x="1501004" y="3303515"/>
                  <a:pt x="1572447" y="2470072"/>
                </a:cubicBezTo>
                <a:cubicBezTo>
                  <a:pt x="1643890" y="1636629"/>
                  <a:pt x="1084924" y="705005"/>
                  <a:pt x="428660" y="0"/>
                </a:cubicBezTo>
                <a:close/>
              </a:path>
            </a:pathLst>
          </a:custGeom>
          <a:solidFill>
            <a:srgbClr val="77933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任意多边形 3"/>
          <p:cNvSpPr>
            <a:spLocks noChangeArrowheads="1"/>
          </p:cNvSpPr>
          <p:nvPr userDrawn="1"/>
        </p:nvSpPr>
        <p:spPr bwMode="auto">
          <a:xfrm>
            <a:off x="3429000" y="0"/>
            <a:ext cx="5715000" cy="6858000"/>
          </a:xfrm>
          <a:custGeom>
            <a:avLst/>
            <a:gdLst>
              <a:gd name="T0" fmla="*/ 0 w 5715040"/>
              <a:gd name="T1" fmla="*/ 0 h 5000660"/>
              <a:gd name="T2" fmla="*/ 5714880 w 5715040"/>
              <a:gd name="T3" fmla="*/ 0 h 5000660"/>
              <a:gd name="T4" fmla="*/ 5714880 w 5715040"/>
              <a:gd name="T5" fmla="*/ 17689175 h 5000660"/>
              <a:gd name="T6" fmla="*/ 0 w 5715040"/>
              <a:gd name="T7" fmla="*/ 17689175 h 5000660"/>
              <a:gd name="T8" fmla="*/ 1715311 w 5715040"/>
              <a:gd name="T9" fmla="*/ 8737551 h 5000660"/>
              <a:gd name="T10" fmla="*/ 0 w 5715040"/>
              <a:gd name="T11" fmla="*/ 0 h 50006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15040"/>
              <a:gd name="T19" fmla="*/ 0 h 5000660"/>
              <a:gd name="T20" fmla="*/ 5715040 w 5715040"/>
              <a:gd name="T21" fmla="*/ 5000660 h 5000660"/>
              <a:gd name="connsiteX0" fmla="*/ 0 w 5715040"/>
              <a:gd name="connsiteY0" fmla="*/ 0 h 5000660"/>
              <a:gd name="connsiteX1" fmla="*/ 5715040 w 5715040"/>
              <a:gd name="connsiteY1" fmla="*/ 0 h 5000660"/>
              <a:gd name="connsiteX2" fmla="*/ 5715040 w 5715040"/>
              <a:gd name="connsiteY2" fmla="*/ 5000660 h 5000660"/>
              <a:gd name="connsiteX3" fmla="*/ 0 w 5715040"/>
              <a:gd name="connsiteY3" fmla="*/ 5000660 h 5000660"/>
              <a:gd name="connsiteX4" fmla="*/ 1358135 w 5715040"/>
              <a:gd name="connsiteY4" fmla="*/ 2470072 h 5000660"/>
              <a:gd name="connsiteX5" fmla="*/ 0 w 5715040"/>
              <a:gd name="connsiteY5" fmla="*/ 0 h 500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5040" h="5000660">
                <a:moveTo>
                  <a:pt x="0" y="0"/>
                </a:moveTo>
                <a:lnTo>
                  <a:pt x="5715040" y="0"/>
                </a:lnTo>
                <a:lnTo>
                  <a:pt x="5715040" y="5000660"/>
                </a:lnTo>
                <a:lnTo>
                  <a:pt x="0" y="5000660"/>
                </a:lnTo>
                <a:cubicBezTo>
                  <a:pt x="642817" y="4346076"/>
                  <a:pt x="1358135" y="3303515"/>
                  <a:pt x="1358135" y="2470072"/>
                </a:cubicBezTo>
                <a:cubicBezTo>
                  <a:pt x="1358135" y="1636629"/>
                  <a:pt x="656264" y="705005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558ED5"/>
              </a:gs>
              <a:gs pos="50000">
                <a:srgbClr val="1984E5"/>
              </a:gs>
              <a:gs pos="100000">
                <a:srgbClr val="4B9FEB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图片 1" descr="Q:\Z-管理公司共享文档(share files)\1-管理公司Logo\中航集团LOGO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088" y="5272088"/>
            <a:ext cx="1239837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0" y="6537325"/>
            <a:ext cx="23209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zh-CN" altLang="en-US" sz="1200" b="1">
                <a:latin typeface="Calibri" pitchFamily="34" charset="0"/>
              </a:rPr>
              <a:t>深圳市中航酒店管理有限公司</a:t>
            </a:r>
            <a:endParaRPr lang="zh-CN"/>
          </a:p>
        </p:txBody>
      </p:sp>
      <p:sp>
        <p:nvSpPr>
          <p:cNvPr id="10" name="TextBox 9"/>
          <p:cNvSpPr txBox="1"/>
          <p:nvPr userDrawn="1"/>
        </p:nvSpPr>
        <p:spPr>
          <a:xfrm>
            <a:off x="357188" y="4572000"/>
            <a:ext cx="24288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latin typeface="Arial" charset="0"/>
              </a:rPr>
              <a:t>内部资料，请勿转载</a:t>
            </a:r>
          </a:p>
        </p:txBody>
      </p:sp>
      <p:sp>
        <p:nvSpPr>
          <p:cNvPr id="24578" name="标题占位符 1"/>
          <p:cNvSpPr>
            <a:spLocks noGrp="1"/>
          </p:cNvSpPr>
          <p:nvPr>
            <p:ph type="ctrTitle"/>
          </p:nvPr>
        </p:nvSpPr>
        <p:spPr>
          <a:xfrm>
            <a:off x="4572000" y="1500174"/>
            <a:ext cx="4572000" cy="571504"/>
          </a:xfrm>
        </p:spPr>
        <p:txBody>
          <a:bodyPr/>
          <a:lstStyle>
            <a:lvl1pPr algn="r">
              <a:defRPr sz="2800" smtClean="0"/>
            </a:lvl1pPr>
          </a:lstStyle>
          <a:p>
            <a:r>
              <a:rPr lang="zh-CN" altLang="en-US" smtClean="0"/>
              <a:t>单击此处编辑母版标题样式</a:t>
            </a:r>
          </a:p>
        </p:txBody>
      </p:sp>
      <p:sp>
        <p:nvSpPr>
          <p:cNvPr id="24579" name="文本占位符 2"/>
          <p:cNvSpPr>
            <a:spLocks noGrp="1"/>
          </p:cNvSpPr>
          <p:nvPr>
            <p:ph type="subTitle" idx="1"/>
          </p:nvPr>
        </p:nvSpPr>
        <p:spPr>
          <a:xfrm>
            <a:off x="5786414" y="2428868"/>
            <a:ext cx="3357586" cy="500066"/>
          </a:xfrm>
        </p:spPr>
        <p:txBody>
          <a:bodyPr/>
          <a:lstStyle>
            <a:lvl1pPr marL="0" indent="0" algn="ctr">
              <a:buFont typeface="Arial" charset="0"/>
              <a:buNone/>
              <a:defRPr sz="1800" smtClean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 descr="Q:\Z-管理公司共享文档(share files)\1-管理公司Logo\中航集团LOGO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088" y="5395913"/>
            <a:ext cx="11255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0" y="6642100"/>
            <a:ext cx="2106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defRPr/>
            </a:pPr>
            <a:r>
              <a:rPr lang="zh-CN" altLang="en-US" sz="1100" b="1" dirty="0">
                <a:latin typeface="Calibri" pitchFamily="34" charset="0"/>
              </a:rPr>
              <a:t>深圳市中航酒店管理有限公司</a:t>
            </a:r>
            <a:endParaRPr lang="zh-CN" sz="16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CF565-8616-48B7-8C3C-BD8A512594D3}" type="datetimeFigureOut">
              <a:rPr lang="zh-CN" altLang="en-US"/>
              <a:pPr>
                <a:defRPr/>
              </a:pPr>
              <a:t>2012/3/15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7A63D-01D0-496C-95C1-E259613C8B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33095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0B10-9008-45EB-AC70-C9823E2B23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b="0" i="0">
              <a:ea typeface="宋体" charset="-122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19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62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70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74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85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97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98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05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07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09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11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13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14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15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17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18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19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21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22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25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  <p:sp>
          <p:nvSpPr>
            <p:cNvPr id="126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l">
                <a:defRPr/>
              </a:pPr>
              <a:endParaRPr lang="zh-CN" altLang="en-US" b="0" i="0">
                <a:ea typeface="宋体" charset="-122"/>
              </a:endParaRPr>
            </a:p>
          </p:txBody>
        </p:sp>
      </p:grpSp>
      <p:pic>
        <p:nvPicPr>
          <p:cNvPr id="127" name="Picture 7" descr="artplus_nature_naturalcity42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12" descr="artplus_nature_naturalcity42_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" name="Picture 13" descr="artplus_nature_naturalcity42_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9" descr="artplus_nature_naturalcity42_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8" descr="artplus_nature_naturalcity42_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11" descr="artplus_nature_naturalcity42_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1"/>
          <p:cNvPicPr>
            <a:picLocks noChangeAspect="1" noChangeArrowheads="1"/>
          </p:cNvPicPr>
          <p:nvPr/>
        </p:nvPicPr>
        <p:blipFill>
          <a:blip r:embed="rId7" cstate="print"/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zh-CN" altLang="en-US" b="0" i="0">
              <a:ea typeface="宋体" charset="-122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pic>
        <p:nvPicPr>
          <p:cNvPr id="2053" name="Picture 9" descr="artplus_nature_naturalcity42_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artplus_nature_naturalcity42_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artplus_nature_naturalcity42_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2" descr="artplus_nature_naturalcity42_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 descr="artplus_nature_naturalcity42_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4" descr="artplus_nature_naturalcity42_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西蒙LOGO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7029" y="0"/>
            <a:ext cx="2096971" cy="6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4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/i?ct=503316480&amp;z=0&amp;tn=baiduimagedetail&amp;word=%BF%C9%B0%AE%B5%C4qq%D0%A6%C1%B3%CD%B7%CF%F1&amp;in=10952&amp;cl=2&amp;cm=1&amp;sc=0&amp;lm=-1&amp;pn=17&amp;rn=1&amp;di=1982214232&amp;ln=84&amp;fr=" TargetMode="External"/><Relationship Id="rId5" Type="http://schemas.openxmlformats.org/officeDocument/2006/relationships/image" Target="../media/image31.gif"/><Relationship Id="rId4" Type="http://schemas.openxmlformats.org/officeDocument/2006/relationships/hyperlink" Target="/i?ct=503316480&amp;z=0&amp;tn=baiduimagedetail&amp;word=%BF%DE%B5%C4qq%CD%B7%CF%F1&amp;in=31850&amp;cl=2&amp;cm=1&amp;sc=0&amp;lm=-1&amp;pn=73&amp;rn=1&amp;di=1824084736&amp;ln=563&amp;fr=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i?ct=503316480&amp;z=0&amp;tn=baiduimagedetail&amp;word=%BF%AA%D0%C4%B1%ED%C7%E9%CD%BC%C6%AC%B4%F3%C8%AB&amp;in=25323&amp;cl=2&amp;cm=1&amp;sc=0&amp;lm=-1&amp;pn=110&amp;rn=1&amp;di=258458188&amp;ln=1989&amp;fr=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n/imgres?imgurl=http://blog.roodo.com/interpol1114/a9362901.jpg&amp;imgrefurl=http://blog.roodo.com/interpol1114/archives/3007923.html&amp;usg=__syquXUpYMoFnW0NypfhK2j-O69s=&amp;h=932&amp;w=732&amp;sz=155&amp;hl=zh-CN&amp;start=7&amp;um=1&amp;tbnid=0fpMRhN6VzzY-M:&amp;tbnh=147&amp;tbnw=115&amp;prev=/images?q=%E5%AE%89%E4%B8%9C%E5%B0%BC%E7%BD%97%E5%AE%BE&amp;hl=zh-CN&amp;sa=N&amp;um=1&amp;newwindow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n/imgres?imgurl=http://pic1.nipic.com/2009-03-03/20093385853932_2.jpg&amp;imgrefurl=http://www.nipic.com/show/4/65/ab2cc1b6eec36d32.html&amp;usg=__C_JGMf2G4d4dz1uZ6d26vmJ3K7A=&amp;h=1200&amp;w=849&amp;sz=106&amp;hl=zh-CN&amp;start=15&amp;um=1&amp;tbnid=6j7WjgdvVQhv1M:&amp;tbnh=150&amp;tbnw=106&amp;prev=/images?q=%E5%8D%A1%E9%80%9A%E5%B0%8F%E4%BA%BA&amp;ndsp=20&amp;hl=zh-CN&amp;sa=N&amp;um=1&amp;newwindow=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hyperlink" Target="/imgres?imgurl=http://www.yiyuanyi.org/uploads/article_pic/2009-07-06/1246848623.jpg&amp;imgrefurl=http://www.yiyuanyi.org/gxhy/zs/200904/02_2368.html&amp;h=357&amp;w=501&amp;sz=16&amp;tbnid=Q4_ETApj2SpViM:&amp;tbnh=93&amp;tbnw=130&amp;prev=/images?q=%E7%A9%BA%E6%9D%AF%E5%BF%83%E6%80%81%E5%9B%BE%E7%89%87&amp;hl=zh-CN&amp;usg=__5LQBiJGYJvTtiDO3FIyuLBeruzI=&amp;ei=0S23Su7IFoKPkAXRkY2pAQ&amp;sa=X&amp;oi=image_result&amp;resnum=5&amp;ct=imag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gif"/><Relationship Id="rId4" Type="http://schemas.openxmlformats.org/officeDocument/2006/relationships/hyperlink" Target="/i?ct=503316480&amp;z=0&amp;tn=baiduimagedetail&amp;word=%BE%DC%BE%F8%B1%ED%C7%E9&amp;in=4828&amp;cl=2&amp;cm=1&amp;sc=0&amp;lm=-1&amp;pn=0&amp;rn=1&amp;di=2049406816&amp;ln=400&amp;fr=ala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hyperlink" Target="/i?ct=503316480&amp;z=0&amp;tn=baiduimagedetail&amp;word=%CF%EB%CE%CA%CC%E2%CD%BC%C6%AC&amp;in=3295&amp;cl=2&amp;cm=1&amp;sc=0&amp;lm=-1&amp;pn=2&amp;rn=1&amp;di=2067936788&amp;ln=2000&amp;fr=" TargetMode="External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i?ct=503316480&amp;z=0&amp;tn=baiduimagedetail&amp;word=%BF%DE%B5%C4qq%CD%B7%CF%F1&amp;in=31850&amp;cl=2&amp;cm=1&amp;sc=0&amp;lm=-1&amp;pn=73&amp;rn=1&amp;di=1824084736&amp;ln=563&amp;fr=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gif"/><Relationship Id="rId5" Type="http://schemas.openxmlformats.org/officeDocument/2006/relationships/hyperlink" Target="/i?ct=503316480&amp;z=0&amp;tn=baiduimagedetail&amp;word=%BF%C9%B0%AE%B5%C4qq%D0%A6%C1%B3%CD%B7%CF%F1&amp;in=10952&amp;cl=2&amp;cm=1&amp;sc=0&amp;lm=-1&amp;pn=17&amp;rn=1&amp;di=1982214232&amp;ln=84&amp;fr=" TargetMode="External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3212976"/>
            <a:ext cx="4572032" cy="1752600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职业化与员工发展</a:t>
            </a:r>
            <a:endParaRPr lang="zh-CN" altLang="en-US" sz="5400" b="1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229200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3"/>
                </a:solidFill>
                <a:latin typeface="华文楷体" pitchFamily="2" charset="-122"/>
                <a:ea typeface="华文楷体" pitchFamily="2" charset="-122"/>
              </a:rPr>
              <a:t>培训师</a:t>
            </a:r>
            <a:r>
              <a:rPr lang="zh-CN" altLang="en-US" sz="3200" b="1" dirty="0" smtClean="0">
                <a:solidFill>
                  <a:schemeClr val="accent3"/>
                </a:solidFill>
                <a:latin typeface="华文楷体" pitchFamily="2" charset="-122"/>
                <a:ea typeface="华文楷体" pitchFamily="2" charset="-122"/>
              </a:rPr>
              <a:t>：综合管理部培训发展主管陈丽娴</a:t>
            </a:r>
            <a:endParaRPr lang="zh-CN" altLang="en-US" sz="3200" b="1" dirty="0">
              <a:solidFill>
                <a:schemeClr val="accent3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" name="Picture 11" descr="西蒙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60648"/>
            <a:ext cx="44644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 rot="16200000">
            <a:off x="894462" y="1273891"/>
            <a:ext cx="3571900" cy="4857783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>
                <a:gd name="adj" fmla="val 10989691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zh-CN" altLang="en-US" sz="5400" b="1" spc="150" dirty="0">
                <a:ln w="11430">
                  <a:noFill/>
                </a:ln>
                <a:solidFill>
                  <a:srgbClr val="F8F8F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黑体" pitchFamily="2" charset="-122"/>
              </a:rPr>
              <a:t>赢在职场起跑线</a:t>
            </a:r>
            <a:endParaRPr lang="zh-CN" altLang="en-US" sz="5400" b="1" spc="150" dirty="0">
              <a:ln w="11430">
                <a:noFill/>
              </a:ln>
              <a:solidFill>
                <a:srgbClr val="F8F8F8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2286000"/>
            <a:ext cx="3581400" cy="46482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400" dirty="0" smtClean="0"/>
              <a:t>            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受制于人</a:t>
            </a:r>
          </a:p>
          <a:p>
            <a:pPr lvl="1" eaLnBrk="1" hangingPunct="1"/>
            <a:r>
              <a:rPr lang="zh-CN" altLang="en-US" sz="2000" dirty="0" smtClean="0"/>
              <a:t>我已无能为力</a:t>
            </a:r>
          </a:p>
          <a:p>
            <a:pPr lvl="1" eaLnBrk="1" hangingPunct="1"/>
            <a:r>
              <a:rPr lang="zh-CN" altLang="en-US" sz="2000" dirty="0" smtClean="0"/>
              <a:t>我就是这样一个人</a:t>
            </a:r>
          </a:p>
          <a:p>
            <a:pPr lvl="1" eaLnBrk="1" hangingPunct="1"/>
            <a:r>
              <a:rPr lang="zh-CN" altLang="en-US" sz="2000" dirty="0" smtClean="0"/>
              <a:t>他使我怒不可遏</a:t>
            </a:r>
          </a:p>
          <a:p>
            <a:pPr lvl="1" eaLnBrk="1" hangingPunct="1"/>
            <a:r>
              <a:rPr lang="zh-CN" altLang="en-US" sz="2000" dirty="0" smtClean="0"/>
              <a:t>他们不会接受的</a:t>
            </a:r>
          </a:p>
          <a:p>
            <a:pPr lvl="1" eaLnBrk="1" hangingPunct="1"/>
            <a:r>
              <a:rPr lang="zh-CN" altLang="en-US" sz="2000" dirty="0" smtClean="0"/>
              <a:t>我被迫</a:t>
            </a:r>
            <a:r>
              <a:rPr lang="en-US" altLang="zh-CN" sz="2000" dirty="0" smtClean="0"/>
              <a:t>……</a:t>
            </a:r>
          </a:p>
          <a:p>
            <a:pPr lvl="1" eaLnBrk="1" hangingPunct="1"/>
            <a:r>
              <a:rPr lang="zh-CN" altLang="en-US" sz="2000" dirty="0" smtClean="0"/>
              <a:t>我不能</a:t>
            </a:r>
          </a:p>
          <a:p>
            <a:pPr lvl="1" eaLnBrk="1" hangingPunct="1"/>
            <a:r>
              <a:rPr lang="zh-CN" altLang="en-US" sz="2000" dirty="0" smtClean="0"/>
              <a:t>还不如</a:t>
            </a:r>
            <a:r>
              <a:rPr lang="en-US" altLang="zh-CN" sz="2000" dirty="0" smtClean="0"/>
              <a:t>……</a:t>
            </a:r>
            <a:endParaRPr lang="zh-CN" altLang="en-US" sz="2000" dirty="0" smtClean="0"/>
          </a:p>
          <a:p>
            <a:pPr lvl="1" eaLnBrk="1" hangingPunct="1"/>
            <a:r>
              <a:rPr lang="zh-CN" altLang="en-US" sz="2000" dirty="0" smtClean="0"/>
              <a:t>如果</a:t>
            </a:r>
            <a:r>
              <a:rPr lang="en-US" altLang="zh-CN" sz="2000" dirty="0" smtClean="0"/>
              <a:t>……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4162425" y="2281238"/>
            <a:ext cx="426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800000"/>
              </a:buCl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itchFamily="2" charset="-122"/>
              </a:rPr>
              <a:t>操之在我</a:t>
            </a:r>
          </a:p>
          <a:p>
            <a:pPr marL="742950" lvl="1" indent="-285750">
              <a:spcBef>
                <a:spcPct val="20000"/>
              </a:spcBef>
              <a:buClr>
                <a:srgbClr val="663300"/>
              </a:buClr>
              <a:buFontTx/>
              <a:buBlip>
                <a:blip r:embed="rId3"/>
              </a:buBlip>
              <a:defRPr/>
            </a:pPr>
            <a:r>
              <a:rPr lang="zh-CN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试试看有没有其他可能性</a:t>
            </a:r>
          </a:p>
          <a:p>
            <a:pPr marL="742950" lvl="1" indent="-285750">
              <a:spcBef>
                <a:spcPct val="20000"/>
              </a:spcBef>
              <a:buClr>
                <a:srgbClr val="663300"/>
              </a:buClr>
              <a:buFontTx/>
              <a:buBlip>
                <a:blip r:embed="rId3"/>
              </a:buBlip>
              <a:defRPr/>
            </a:pPr>
            <a:r>
              <a:rPr lang="zh-CN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我可以选择不同的作风</a:t>
            </a:r>
          </a:p>
          <a:p>
            <a:pPr marL="742950" lvl="1" indent="-285750">
              <a:spcBef>
                <a:spcPct val="20000"/>
              </a:spcBef>
              <a:buClr>
                <a:srgbClr val="663300"/>
              </a:buClr>
              <a:buFontTx/>
              <a:buBlip>
                <a:blip r:embed="rId3"/>
              </a:buBlip>
              <a:defRPr/>
            </a:pPr>
            <a:r>
              <a:rPr lang="zh-CN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我可以控制自己的情绪</a:t>
            </a:r>
          </a:p>
          <a:p>
            <a:pPr marL="742950" lvl="1" indent="-285750">
              <a:spcBef>
                <a:spcPct val="20000"/>
              </a:spcBef>
              <a:buClr>
                <a:srgbClr val="663300"/>
              </a:buClr>
              <a:buFontTx/>
              <a:buBlip>
                <a:blip r:embed="rId3"/>
              </a:buBlip>
              <a:defRPr/>
            </a:pPr>
            <a:r>
              <a:rPr lang="zh-CN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我可以想出有效的表达方式</a:t>
            </a:r>
          </a:p>
          <a:p>
            <a:pPr marL="742950" lvl="1" indent="-285750">
              <a:spcBef>
                <a:spcPct val="20000"/>
              </a:spcBef>
              <a:buClr>
                <a:srgbClr val="663300"/>
              </a:buClr>
              <a:buFontTx/>
              <a:buBlip>
                <a:blip r:embed="rId3"/>
              </a:buBlip>
              <a:defRPr/>
            </a:pPr>
            <a:r>
              <a:rPr lang="zh-CN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我能选择恰当的回应</a:t>
            </a:r>
          </a:p>
          <a:p>
            <a:pPr marL="742950" lvl="1" indent="-285750">
              <a:spcBef>
                <a:spcPct val="20000"/>
              </a:spcBef>
              <a:buClr>
                <a:srgbClr val="663300"/>
              </a:buClr>
              <a:buFontTx/>
              <a:buBlip>
                <a:blip r:embed="rId3"/>
              </a:buBlip>
              <a:defRPr/>
            </a:pPr>
            <a:r>
              <a:rPr lang="zh-CN" alt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我选择</a:t>
            </a:r>
          </a:p>
          <a:p>
            <a:pPr marL="742950" lvl="1" indent="-285750">
              <a:spcBef>
                <a:spcPct val="20000"/>
              </a:spcBef>
              <a:buClr>
                <a:srgbClr val="663300"/>
              </a:buClr>
              <a:buFontTx/>
              <a:buBlip>
                <a:blip r:embed="rId3"/>
              </a:buBlip>
              <a:defRPr/>
            </a:pPr>
            <a:r>
              <a:rPr lang="zh-CN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我必须</a:t>
            </a:r>
            <a:endParaRPr lang="zh-CN" alt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rgbClr val="663300"/>
              </a:buClr>
              <a:buFontTx/>
              <a:buBlip>
                <a:blip r:embed="rId3"/>
              </a:buBlip>
              <a:defRPr/>
            </a:pPr>
            <a:r>
              <a:rPr lang="zh-CN" alt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我计划</a:t>
            </a:r>
            <a:r>
              <a:rPr lang="en-US" altLang="zh-CN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……</a:t>
            </a:r>
            <a:endParaRPr lang="en-US" altLang="zh-CN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2267744" y="260648"/>
            <a:ext cx="47704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4000" b="1" dirty="0"/>
              <a:t>两种心态的不同特征</a:t>
            </a:r>
          </a:p>
        </p:txBody>
      </p:sp>
      <p:pic>
        <p:nvPicPr>
          <p:cNvPr id="33797" name="Picture 26" descr="http://t2.baidu.com/it/u=2353684058,2014898238&amp;fm=0&amp;gp=36.jpg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1071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4" descr="http://t1.baidu.com/it/u=113361208,887656094&amp;fm=0&amp;gp=32.jpg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25" y="1071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0" y="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积极的心态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09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09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109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1095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4"/>
          <p:cNvSpPr>
            <a:spLocks/>
          </p:cNvSpPr>
          <p:nvPr/>
        </p:nvSpPr>
        <p:spPr bwMode="auto">
          <a:xfrm>
            <a:off x="2286000" y="1981200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0" name="AutoShape 7"/>
          <p:cNvSpPr>
            <a:spLocks/>
          </p:cNvSpPr>
          <p:nvPr/>
        </p:nvSpPr>
        <p:spPr bwMode="auto">
          <a:xfrm>
            <a:off x="2286000" y="3733800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4821" name="Picture 2" descr="http://pic3.nipic.com/20090506/2606975_18502002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2393850" y="-99392"/>
            <a:ext cx="47704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4000" b="1" dirty="0"/>
              <a:t>两种心态的不同特征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10" descr="http://t2.baidu.com/it/u=1730507922,2582156564&amp;fm=0&amp;gp=3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75" y="3643313"/>
            <a:ext cx="95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0" descr="http://t2.baidu.com/it/u=1730507922,2582156564&amp;fm=0&amp;gp=3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75" y="2857500"/>
            <a:ext cx="95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0" descr="http://t2.baidu.com/it/u=1730507922,2582156564&amp;fm=0&amp;gp=3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75" y="2143125"/>
            <a:ext cx="95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2"/>
          <p:cNvSpPr txBox="1">
            <a:spLocks noChangeArrowheads="1"/>
          </p:cNvSpPr>
          <p:nvPr/>
        </p:nvSpPr>
        <p:spPr bwMode="auto">
          <a:xfrm>
            <a:off x="611560" y="476672"/>
            <a:ext cx="7643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Times New Roman" pitchFamily="18" charset="0"/>
              </a:rPr>
              <a:t>新员工</a:t>
            </a:r>
            <a:r>
              <a:rPr lang="zh-CN" altLang="en-US" sz="3600" b="1" dirty="0" smtClean="0">
                <a:latin typeface="Times New Roman" pitchFamily="18" charset="0"/>
              </a:rPr>
              <a:t>应具备的积极</a:t>
            </a:r>
            <a:r>
              <a:rPr lang="zh-CN" altLang="en-US" sz="3600" b="1" dirty="0">
                <a:latin typeface="Times New Roman" pitchFamily="18" charset="0"/>
              </a:rPr>
              <a:t>心态</a:t>
            </a:r>
            <a:endParaRPr lang="zh-CN" altLang="en-US" sz="3600" b="1" dirty="0"/>
          </a:p>
        </p:txBody>
      </p:sp>
      <p:pic>
        <p:nvPicPr>
          <p:cNvPr id="36873" name="Picture 10" descr="http://t2.baidu.com/it/u=1730507922,2582156564&amp;fm=0&amp;gp=3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875" y="1428750"/>
            <a:ext cx="952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1857356" y="1643050"/>
            <a:ext cx="5333511" cy="28007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FF0000"/>
              </a:buClr>
              <a:defRPr/>
            </a:pP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我有必定成功公式</a:t>
            </a:r>
          </a:p>
          <a:p>
            <a:pPr algn="ctr">
              <a:spcBef>
                <a:spcPct val="50000"/>
              </a:spcBef>
              <a:buClr>
                <a:srgbClr val="FF0000"/>
              </a:buClr>
              <a:defRPr/>
            </a:pP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 做事先做人</a:t>
            </a:r>
          </a:p>
          <a:p>
            <a:pPr algn="ctr">
              <a:spcBef>
                <a:spcPct val="50000"/>
              </a:spcBef>
              <a:buClr>
                <a:srgbClr val="FF0000"/>
              </a:buClr>
              <a:defRPr/>
            </a:pPr>
            <a:r>
              <a:rPr lang="zh-CN" alt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空杯心态</a:t>
            </a:r>
            <a:endParaRPr lang="en-US" altLang="zh-C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buClr>
                <a:srgbClr val="FF0000"/>
              </a:buClr>
              <a:defRPr/>
            </a:pP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  </a:t>
            </a:r>
            <a:r>
              <a:rPr lang="zh-CN" alt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</a:rPr>
              <a:t>面对诱惑，坚定地说“不”</a:t>
            </a:r>
            <a:endParaRPr lang="zh-CN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积极的心态</a:t>
            </a:r>
          </a:p>
        </p:txBody>
      </p:sp>
      <p:sp>
        <p:nvSpPr>
          <p:cNvPr id="13" name="矩形 12"/>
          <p:cNvSpPr/>
          <p:nvPr/>
        </p:nvSpPr>
        <p:spPr bwMode="auto">
          <a:xfrm>
            <a:off x="72008" y="5157192"/>
            <a:ext cx="2555776" cy="12961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0" y="6453336"/>
            <a:ext cx="7956376" cy="40466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23528" y="1052736"/>
            <a:ext cx="62865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 smtClean="0">
                <a:latin typeface="Times New Roman" pitchFamily="18" charset="0"/>
              </a:rPr>
              <a:t>        美国</a:t>
            </a:r>
            <a:r>
              <a:rPr lang="zh-CN" altLang="en-US" sz="2800" dirty="0">
                <a:latin typeface="Times New Roman" pitchFamily="18" charset="0"/>
              </a:rPr>
              <a:t>现代成功学代表人物安东尼</a:t>
            </a:r>
            <a:r>
              <a:rPr lang="en-US" altLang="zh-CN" sz="2800" dirty="0"/>
              <a:t>.</a:t>
            </a:r>
            <a:r>
              <a:rPr lang="zh-CN" altLang="en-US" sz="2800" dirty="0">
                <a:latin typeface="Times New Roman" pitchFamily="18" charset="0"/>
              </a:rPr>
              <a:t>罗宾在总结经验时写道：</a:t>
            </a:r>
            <a:r>
              <a:rPr lang="zh-CN" altLang="en-US" sz="2800" b="1" u="sng" dirty="0">
                <a:latin typeface="Times New Roman" pitchFamily="18" charset="0"/>
              </a:rPr>
              <a:t>“知道目标，找出好的方法，起身去做，观察每个步骤的结果，不断修正调整，以达到目标为止。</a:t>
            </a:r>
            <a:r>
              <a:rPr lang="zh-CN" altLang="en-US" sz="2800" b="1" u="sng" dirty="0" smtClean="0">
                <a:latin typeface="Times New Roman" pitchFamily="18" charset="0"/>
              </a:rPr>
              <a:t>”</a:t>
            </a:r>
            <a:endParaRPr lang="zh-CN" altLang="en-US" sz="1400" u="sng" dirty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请大家记住这个成功公式：</a:t>
            </a:r>
          </a:p>
          <a:p>
            <a:pPr algn="ctr">
              <a:spcBef>
                <a:spcPct val="50000"/>
              </a:spcBef>
            </a:pPr>
            <a:r>
              <a:rPr lang="zh-CN" altLang="en-US" sz="4000" b="1" u="sng" dirty="0">
                <a:solidFill>
                  <a:srgbClr val="FF0000"/>
                </a:solidFill>
                <a:latin typeface="Times New Roman" pitchFamily="18" charset="0"/>
              </a:rPr>
              <a:t>成功 </a:t>
            </a:r>
            <a:r>
              <a:rPr lang="en-US" altLang="zh-CN" sz="4000" b="1" u="sng" dirty="0">
                <a:solidFill>
                  <a:srgbClr val="FF0000"/>
                </a:solidFill>
                <a:latin typeface="Times New Roman" pitchFamily="18" charset="0"/>
              </a:rPr>
              <a:t>= </a:t>
            </a:r>
            <a:r>
              <a:rPr lang="zh-CN" altLang="en-US" sz="4000" b="1" u="sng" dirty="0">
                <a:solidFill>
                  <a:srgbClr val="FF0000"/>
                </a:solidFill>
                <a:latin typeface="Times New Roman" pitchFamily="18" charset="0"/>
              </a:rPr>
              <a:t>目标 </a:t>
            </a:r>
            <a:r>
              <a:rPr lang="en-US" altLang="zh-CN" sz="4000" b="1" u="sng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r>
              <a:rPr lang="zh-CN" altLang="en-US" sz="4000" b="1" u="sng" dirty="0">
                <a:solidFill>
                  <a:srgbClr val="FF0000"/>
                </a:solidFill>
                <a:latin typeface="Times New Roman" pitchFamily="18" charset="0"/>
              </a:rPr>
              <a:t>方法</a:t>
            </a:r>
            <a:r>
              <a:rPr lang="en-US" altLang="zh-CN" sz="4000" b="1" u="sng" dirty="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zh-CN" altLang="en-US" sz="4000" b="1" u="sng" dirty="0">
                <a:solidFill>
                  <a:srgbClr val="FF0000"/>
                </a:solidFill>
                <a:latin typeface="Times New Roman" pitchFamily="18" charset="0"/>
              </a:rPr>
              <a:t>行动 </a:t>
            </a:r>
            <a:r>
              <a:rPr lang="en-US" altLang="zh-CN" sz="4000" b="1" u="sng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r>
              <a:rPr lang="zh-CN" altLang="en-US" sz="4000" b="1" u="sng" dirty="0">
                <a:solidFill>
                  <a:srgbClr val="FF0000"/>
                </a:solidFill>
                <a:latin typeface="Times New Roman" pitchFamily="18" charset="0"/>
              </a:rPr>
              <a:t>检验 </a:t>
            </a:r>
            <a:r>
              <a:rPr lang="en-US" altLang="zh-CN" sz="4000" b="1" u="sng" dirty="0">
                <a:solidFill>
                  <a:srgbClr val="FF0000"/>
                </a:solidFill>
                <a:latin typeface="Times New Roman" pitchFamily="18" charset="0"/>
              </a:rPr>
              <a:t>+ </a:t>
            </a:r>
            <a:r>
              <a:rPr lang="zh-CN" altLang="en-US" sz="4000" b="1" u="sng" dirty="0">
                <a:solidFill>
                  <a:srgbClr val="FF0000"/>
                </a:solidFill>
                <a:latin typeface="Times New Roman" pitchFamily="18" charset="0"/>
              </a:rPr>
              <a:t>坚持</a:t>
            </a:r>
            <a:r>
              <a:rPr lang="zh-CN" altLang="en-US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2286000" y="304800"/>
            <a:ext cx="487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我</a:t>
            </a:r>
            <a:r>
              <a:rPr lang="zh-CN" altLang="en-US" sz="3600" b="1" dirty="0">
                <a:solidFill>
                  <a:srgbClr val="FF0000"/>
                </a:solidFill>
                <a:latin typeface="Times New Roman" pitchFamily="18" charset="0"/>
              </a:rPr>
              <a:t>有必定成功公式</a:t>
            </a:r>
            <a:r>
              <a:rPr lang="zh-CN" altLang="en-US" sz="3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7893" name="Picture 7" descr="http://t0.gstatic.cn/images?q=tbn:0fpMRhN6VzzY-M: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000625"/>
            <a:ext cx="1763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0" y="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积极的心态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72008" y="5445224"/>
            <a:ext cx="2555776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0" y="6453336"/>
            <a:ext cx="7380312" cy="40466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020272" y="1124744"/>
            <a:ext cx="190770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我想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，</a:t>
            </a:r>
            <a:endParaRPr lang="en-US" altLang="zh-CN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pPr eaLnBrk="0" hangingPunct="0">
              <a:defRPr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能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。</a:t>
            </a:r>
            <a:endParaRPr lang="en-US" altLang="zh-CN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pPr eaLnBrk="0" hangingPunct="0">
              <a:defRPr/>
            </a:pP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pPr eaLnBrk="0" hangingPunct="0"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我想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，</a:t>
            </a:r>
            <a:endParaRPr lang="en-US" altLang="zh-CN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pPr eaLnBrk="0" hangingPunct="0">
              <a:defRPr/>
            </a:pP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我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一定能</a:t>
            </a:r>
            <a:r>
              <a:rPr lang="zh-CN" alt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楷体" pitchFamily="2" charset="-122"/>
                <a:ea typeface="华文楷体" pitchFamily="2" charset="-122"/>
              </a:rPr>
              <a:t>！</a:t>
            </a:r>
            <a:endParaRPr lang="en-US" altLang="zh-CN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pPr eaLnBrk="0" hangingPunct="0">
              <a:defRPr/>
            </a:pPr>
            <a:endParaRPr lang="en-US" altLang="zh-CN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华文楷体" pitchFamily="2" charset="-122"/>
              <a:ea typeface="华文楷体" pitchFamily="2" charset="-122"/>
            </a:endParaRPr>
          </a:p>
          <a:p>
            <a:pPr eaLnBrk="0" hangingPunct="0">
              <a:defRPr/>
            </a:pPr>
            <a:endParaRPr lang="zh-CN" altLang="en-US" sz="44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4724400" y="1556792"/>
            <a:ext cx="38100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 u="sng" dirty="0">
                <a:latin typeface="Times New Roman" pitchFamily="18" charset="0"/>
              </a:rPr>
              <a:t> 诚实 、正直</a:t>
            </a:r>
            <a:endParaRPr lang="en-US" altLang="zh-CN" sz="2800" b="1" u="sng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zh-CN" sz="2800" b="1" u="sng" dirty="0">
                <a:latin typeface="Times New Roman" pitchFamily="18" charset="0"/>
              </a:rPr>
              <a:t> </a:t>
            </a:r>
            <a:r>
              <a:rPr lang="zh-CN" altLang="en-US" sz="2800" b="1" u="sng" dirty="0">
                <a:latin typeface="Times New Roman" pitchFamily="18" charset="0"/>
              </a:rPr>
              <a:t> 勇于承担责任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 u="sng" dirty="0">
                <a:latin typeface="Times New Roman" pitchFamily="18" charset="0"/>
              </a:rPr>
              <a:t>  具有团队精神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b="1" u="sng" dirty="0">
                <a:latin typeface="Times New Roman" pitchFamily="18" charset="0"/>
              </a:rPr>
              <a:t>  善于学习</a:t>
            </a:r>
            <a:endParaRPr lang="en-US" altLang="zh-CN" sz="2800" b="1" u="sng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zh-CN" altLang="en-US" sz="2800" dirty="0"/>
              <a:t> </a:t>
            </a:r>
            <a:r>
              <a:rPr lang="zh-CN" altLang="en-US" sz="2800" dirty="0" smtClean="0"/>
              <a:t> </a:t>
            </a:r>
            <a:r>
              <a:rPr lang="zh-CN" altLang="en-US" sz="2800" b="1" u="sng" dirty="0" smtClean="0">
                <a:latin typeface="Times New Roman" pitchFamily="18" charset="0"/>
              </a:rPr>
              <a:t>灵活</a:t>
            </a:r>
            <a:r>
              <a:rPr lang="zh-CN" altLang="en-US" sz="2800" b="1" u="sng" dirty="0">
                <a:latin typeface="Times New Roman" pitchFamily="18" charset="0"/>
              </a:rPr>
              <a:t>适应</a:t>
            </a:r>
          </a:p>
          <a:p>
            <a:pPr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zh-CN" altLang="en-US" sz="2800" b="1" dirty="0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533400" y="1484784"/>
            <a:ext cx="3810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latin typeface="Times New Roman" pitchFamily="18" charset="0"/>
              </a:rPr>
              <a:t>        新</a:t>
            </a:r>
            <a:r>
              <a:rPr lang="zh-CN" altLang="en-US" sz="2400" dirty="0">
                <a:latin typeface="Times New Roman" pitchFamily="18" charset="0"/>
              </a:rPr>
              <a:t>晋员工在</a:t>
            </a:r>
            <a:r>
              <a:rPr lang="zh-CN" altLang="en-US" sz="2400" dirty="0" smtClean="0">
                <a:latin typeface="Times New Roman" pitchFamily="18" charset="0"/>
              </a:rPr>
              <a:t>步入岗位时</a:t>
            </a:r>
            <a:r>
              <a:rPr lang="zh-CN" altLang="en-US" sz="2400" dirty="0">
                <a:latin typeface="Times New Roman" pitchFamily="18" charset="0"/>
              </a:rPr>
              <a:t>还会有这样的一种心态：</a:t>
            </a:r>
            <a:r>
              <a:rPr lang="zh-CN" altLang="en-US" sz="2400" b="1" u="sng" dirty="0">
                <a:latin typeface="Times New Roman" pitchFamily="18" charset="0"/>
              </a:rPr>
              <a:t>我只要把自己的工作做好就行了，不用理会其他人。</a:t>
            </a:r>
            <a:r>
              <a:rPr lang="zh-CN" altLang="en-US" sz="2400" dirty="0">
                <a:latin typeface="Times New Roman" pitchFamily="18" charset="0"/>
              </a:rPr>
              <a:t>但是，根据对国际</a:t>
            </a:r>
            <a:r>
              <a:rPr lang="en-US" altLang="zh-CN" sz="2400" dirty="0"/>
              <a:t>100</a:t>
            </a:r>
            <a:r>
              <a:rPr lang="zh-CN" altLang="en-US" sz="2400" dirty="0">
                <a:latin typeface="Times New Roman" pitchFamily="18" charset="0"/>
              </a:rPr>
              <a:t>家大公司的调查：他们在用人时考虑的不仅仅是做事的能力，他们考量的标准绝大部分集中在以下几点：</a:t>
            </a:r>
            <a:r>
              <a:rPr lang="zh-CN" altLang="en-US" sz="2400" dirty="0"/>
              <a:t> </a:t>
            </a: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2286000" y="304800"/>
            <a:ext cx="487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做</a:t>
            </a:r>
            <a:r>
              <a:rPr lang="zh-CN" altLang="en-US" sz="3600" b="1" dirty="0">
                <a:solidFill>
                  <a:srgbClr val="FF0000"/>
                </a:solidFill>
                <a:latin typeface="Times New Roman" pitchFamily="18" charset="0"/>
              </a:rPr>
              <a:t>事先做人</a:t>
            </a:r>
            <a:r>
              <a:rPr lang="zh-CN" altLang="en-US" sz="3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0966" name="Picture 7" descr="http://t2.gstatic.cn/images?q=tbn:6j7WjgdvVQhv1M: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532313"/>
            <a:ext cx="1763688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 bwMode="auto">
          <a:xfrm>
            <a:off x="72008" y="5373216"/>
            <a:ext cx="2555776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0" y="6453336"/>
            <a:ext cx="7380312" cy="40466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积极的心态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-36512" y="5024586"/>
            <a:ext cx="7500937" cy="186079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Blip>
                <a:blip r:embed="rId5"/>
              </a:buBlip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如果你是正确的，你的世界也会是正确的。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Blip>
                <a:blip r:embed="rId5"/>
              </a:buBlip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如果你想改变这个世界，首先就应该改变你自己。</a:t>
            </a:r>
            <a:endParaRPr kumimoji="0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Arial" pitchFamily="34" charset="0"/>
              <a:buBlip>
                <a:blip r:embed="rId5"/>
              </a:buBlip>
              <a:tabLst/>
              <a:defRPr/>
            </a:pPr>
            <a:r>
              <a:rPr kumimoji="0" lang="zh-CN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当你抱着积极的心理态度时，你的世界的一些问题在你面前势必迎刃而解。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860798" y="632882"/>
            <a:ext cx="62395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空</a:t>
            </a:r>
            <a:r>
              <a:rPr lang="zh-CN" altLang="en-US" sz="4000" b="1" dirty="0">
                <a:solidFill>
                  <a:srgbClr val="FF0000"/>
                </a:solidFill>
                <a:latin typeface="Times New Roman" pitchFamily="18" charset="0"/>
              </a:rPr>
              <a:t>杯心态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zh-CN" altLang="en-US" sz="4000" b="1" dirty="0">
                <a:solidFill>
                  <a:srgbClr val="FF0000"/>
                </a:solidFill>
                <a:latin typeface="Times New Roman" pitchFamily="18" charset="0"/>
              </a:rPr>
              <a:t>过去不等于未来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积极的心态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72008" y="5445224"/>
            <a:ext cx="2555776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0" y="6453336"/>
            <a:ext cx="7884368" cy="40466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5536" y="1578272"/>
            <a:ext cx="849694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zh-CN" altLang="en-US" sz="2400" dirty="0">
                <a:latin typeface="+mn-ea"/>
                <a:ea typeface="+mn-ea"/>
              </a:rPr>
              <a:t>过去的你很成功，是天之娇子，也并不代表你在未来就一定成功；同样，过去的你如果失败了，并不表示你将来不会成功。</a:t>
            </a:r>
            <a:endParaRPr lang="en-US" altLang="zh-CN" sz="2400" dirty="0">
              <a:latin typeface="+mn-ea"/>
              <a:ea typeface="+mn-ea"/>
            </a:endParaRP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zh-CN" altLang="en-US" sz="2400" dirty="0"/>
              <a:t>要想在职场中有长远发展，想成为一流，就必须向过去告别，不仅要倒掉一些不好的东西，也要倒掉一些当时看来“很好”的东西，这样才会不断地超越自我。</a:t>
            </a:r>
            <a:endParaRPr lang="en-US" altLang="zh-CN" sz="2400" dirty="0"/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r>
              <a:rPr lang="zh-CN" altLang="en-US" sz="2400" dirty="0"/>
              <a:t>“满招损，谦受益”。只有懂得谦虚，敢于“空杯”，才能更好地融入团队和环境，获得更大的发展。 </a:t>
            </a: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endParaRPr lang="en-US" altLang="zh-CN" sz="2400" dirty="0">
              <a:latin typeface="+mn-ea"/>
              <a:ea typeface="+mn-ea"/>
            </a:endParaRPr>
          </a:p>
          <a:p>
            <a:pPr>
              <a:spcBef>
                <a:spcPct val="50000"/>
              </a:spcBef>
              <a:buFontTx/>
              <a:buBlip>
                <a:blip r:embed="rId3"/>
              </a:buBlip>
              <a:defRPr/>
            </a:pPr>
            <a:endParaRPr lang="zh-CN" altLang="en-US" sz="2400" dirty="0">
              <a:latin typeface="+mn-ea"/>
              <a:ea typeface="+mn-ea"/>
            </a:endParaRPr>
          </a:p>
        </p:txBody>
      </p:sp>
      <p:pic>
        <p:nvPicPr>
          <p:cNvPr id="13" name="Picture 8" descr="http://www.yiyuanyi.org/gxhy/zs/200904/02_2368.htm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8128"/>
          <a:stretch>
            <a:fillRect/>
          </a:stretch>
        </p:blipFill>
        <p:spPr bwMode="auto">
          <a:xfrm>
            <a:off x="0" y="4869160"/>
            <a:ext cx="219573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5"/>
          <p:cNvSpPr txBox="1">
            <a:spLocks noChangeArrowheads="1"/>
          </p:cNvSpPr>
          <p:nvPr/>
        </p:nvSpPr>
        <p:spPr bwMode="auto">
          <a:xfrm>
            <a:off x="928688" y="1412776"/>
            <a:ext cx="70104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Tx/>
              <a:buBlip>
                <a:blip r:embed="rId3"/>
              </a:buBlip>
            </a:pPr>
            <a:r>
              <a:rPr lang="zh-CN" altLang="en-US" sz="2000" dirty="0">
                <a:latin typeface="Times New Roman" pitchFamily="18" charset="0"/>
              </a:rPr>
              <a:t>  </a:t>
            </a:r>
            <a:r>
              <a:rPr lang="zh-CN" altLang="en-US" sz="2400" dirty="0">
                <a:latin typeface="Times New Roman" pitchFamily="18" charset="0"/>
              </a:rPr>
              <a:t>如果你想要接近成功，首先必须是一个具有自制力的人。</a:t>
            </a:r>
            <a:endParaRPr lang="en-US" altLang="zh-CN" sz="24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buFontTx/>
              <a:buBlip>
                <a:blip r:embed="rId3"/>
              </a:buBlip>
            </a:pPr>
            <a:r>
              <a:rPr lang="zh-CN" altLang="en-US" sz="2400" dirty="0">
                <a:latin typeface="Times New Roman" pitchFamily="18" charset="0"/>
              </a:rPr>
              <a:t>  年轻人有时候的盲目冲动，有时是能够毁掉一切的。一定要闯过五大“管”：</a:t>
            </a:r>
            <a:endParaRPr lang="en-US" altLang="zh-CN" sz="2400" dirty="0">
              <a:latin typeface="Times New Roman" pitchFamily="18" charset="0"/>
            </a:endParaRPr>
          </a:p>
          <a:p>
            <a:pPr marL="914400" lvl="1" indent="-457200" algn="just">
              <a:spcBef>
                <a:spcPct val="50000"/>
              </a:spcBef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zh-CN" altLang="en-US" sz="2000" b="1" dirty="0">
                <a:latin typeface="Times New Roman" pitchFamily="18" charset="0"/>
              </a:rPr>
              <a:t>管好自己的腿，不该去的地方不去。</a:t>
            </a:r>
            <a:endParaRPr lang="en-US" altLang="zh-CN" sz="2000" b="1" dirty="0">
              <a:latin typeface="Times New Roman" pitchFamily="18" charset="0"/>
            </a:endParaRPr>
          </a:p>
          <a:p>
            <a:pPr marL="914400" lvl="1" indent="-457200" algn="just">
              <a:spcBef>
                <a:spcPct val="50000"/>
              </a:spcBef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zh-CN" altLang="en-US" sz="2000" b="1" dirty="0">
                <a:latin typeface="Times New Roman" pitchFamily="18" charset="0"/>
              </a:rPr>
              <a:t>管好自己的手，不该拿的东西不拿。</a:t>
            </a:r>
            <a:endParaRPr lang="en-US" altLang="zh-CN" sz="2000" b="1" dirty="0">
              <a:latin typeface="Times New Roman" pitchFamily="18" charset="0"/>
            </a:endParaRPr>
          </a:p>
          <a:p>
            <a:pPr marL="914400" lvl="1" indent="-457200" algn="just">
              <a:spcBef>
                <a:spcPct val="50000"/>
              </a:spcBef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zh-CN" altLang="en-US" sz="2000" b="1" dirty="0">
                <a:latin typeface="Times New Roman" pitchFamily="18" charset="0"/>
              </a:rPr>
              <a:t>管好自己的嘴，不该吃的饭局不吃。</a:t>
            </a:r>
            <a:endParaRPr lang="en-US" altLang="zh-CN" sz="2000" b="1" dirty="0">
              <a:latin typeface="Times New Roman" pitchFamily="18" charset="0"/>
            </a:endParaRPr>
          </a:p>
          <a:p>
            <a:pPr marL="914400" lvl="1" indent="-457200" algn="just">
              <a:spcBef>
                <a:spcPct val="50000"/>
              </a:spcBef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zh-CN" altLang="en-US" sz="2000" b="1" dirty="0">
                <a:latin typeface="Times New Roman" pitchFamily="18" charset="0"/>
              </a:rPr>
              <a:t>管好自己的眼，不该看的内容不看。</a:t>
            </a:r>
            <a:endParaRPr lang="en-US" altLang="zh-CN" sz="2000" b="1" dirty="0">
              <a:latin typeface="Times New Roman" pitchFamily="18" charset="0"/>
            </a:endParaRPr>
          </a:p>
          <a:p>
            <a:pPr marL="914400" lvl="1" indent="-457200" algn="just">
              <a:spcBef>
                <a:spcPct val="50000"/>
              </a:spcBef>
              <a:buClr>
                <a:srgbClr val="FF0000"/>
              </a:buClr>
              <a:buFont typeface="Calibri" pitchFamily="34" charset="0"/>
              <a:buAutoNum type="arabicPeriod"/>
            </a:pPr>
            <a:r>
              <a:rPr lang="zh-CN" altLang="en-US" sz="2000" b="1" dirty="0">
                <a:latin typeface="Times New Roman" pitchFamily="18" charset="0"/>
              </a:rPr>
              <a:t>管好自己的舌，不该说的话不说。</a:t>
            </a:r>
            <a:endParaRPr lang="en-US" altLang="zh-CN" sz="2000" b="1" dirty="0">
              <a:latin typeface="Times New Roman" pitchFamily="18" charset="0"/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692274" y="550421"/>
            <a:ext cx="64801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面对</a:t>
            </a:r>
            <a:r>
              <a:rPr lang="zh-CN" altLang="en-US" sz="4000" b="1" dirty="0">
                <a:solidFill>
                  <a:srgbClr val="FF0000"/>
                </a:solidFill>
                <a:latin typeface="Times New Roman" pitchFamily="18" charset="0"/>
              </a:rPr>
              <a:t>诱惑，要坚定地</a:t>
            </a:r>
            <a:r>
              <a:rPr lang="zh-CN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说“不”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pic>
        <p:nvPicPr>
          <p:cNvPr id="50182" name="Picture 2" descr="http://t3.baidu.com/it/u=2441645367,3455328678&amp;fm=0&amp;gp=16.jpg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0070" y="3645024"/>
            <a:ext cx="1972370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0" y="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积极的心态</a:t>
            </a:r>
          </a:p>
        </p:txBody>
      </p:sp>
      <p:sp>
        <p:nvSpPr>
          <p:cNvPr id="9" name="矩形 8"/>
          <p:cNvSpPr/>
          <p:nvPr/>
        </p:nvSpPr>
        <p:spPr bwMode="auto">
          <a:xfrm>
            <a:off x="0" y="5445224"/>
            <a:ext cx="2555776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0" y="6453336"/>
            <a:ext cx="7884368" cy="40466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5229200"/>
            <a:ext cx="2967479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0680933"/>
              </a:avLst>
            </a:prstTxWarp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说</a:t>
            </a:r>
            <a:r>
              <a:rPr lang="zh-CN" alt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charset="0"/>
              </a:rPr>
              <a:t>“不”</a:t>
            </a:r>
            <a:endParaRPr lang="zh-CN" alt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2286000" y="304800"/>
            <a:ext cx="487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 dirty="0"/>
              <a:t>积极心态训练小窍门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5445224"/>
            <a:ext cx="2555776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0" y="6453336"/>
            <a:ext cx="7884368" cy="40466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积极的心态</a:t>
            </a: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1259632" y="1196752"/>
            <a:ext cx="70104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Tx/>
              <a:buBlip>
                <a:blip r:embed="rId3"/>
              </a:buBlip>
            </a:pPr>
            <a:r>
              <a:rPr lang="zh-CN" altLang="en-US" sz="2400" dirty="0"/>
              <a:t>  </a:t>
            </a:r>
            <a:r>
              <a:rPr lang="zh-CN" altLang="en-US" sz="2400" dirty="0">
                <a:latin typeface="Times New Roman" pitchFamily="18" charset="0"/>
              </a:rPr>
              <a:t>尽量挑前面的位置坐。</a:t>
            </a:r>
            <a:endParaRPr lang="en-US" altLang="zh-CN" sz="24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buFontTx/>
              <a:buBlip>
                <a:blip r:embed="rId3"/>
              </a:buBlip>
            </a:pPr>
            <a:r>
              <a:rPr lang="zh-CN" altLang="en-US" sz="2400" dirty="0">
                <a:latin typeface="Times New Roman" pitchFamily="18" charset="0"/>
              </a:rPr>
              <a:t>  学会正视别人。</a:t>
            </a:r>
          </a:p>
          <a:p>
            <a:pPr algn="just">
              <a:spcBef>
                <a:spcPct val="50000"/>
              </a:spcBef>
              <a:buClr>
                <a:srgbClr val="FF0000"/>
              </a:buClr>
              <a:buFontTx/>
              <a:buBlip>
                <a:blip r:embed="rId3"/>
              </a:buBlip>
            </a:pPr>
            <a:r>
              <a:rPr lang="zh-CN" altLang="en-US" sz="2400" dirty="0">
                <a:latin typeface="Times New Roman" pitchFamily="18" charset="0"/>
              </a:rPr>
              <a:t>  把走路的速度加快</a:t>
            </a:r>
            <a:r>
              <a:rPr lang="en-US" altLang="zh-CN" sz="2400" dirty="0">
                <a:latin typeface="Times New Roman" pitchFamily="18" charset="0"/>
              </a:rPr>
              <a:t>25%</a:t>
            </a:r>
            <a:r>
              <a:rPr lang="zh-CN" altLang="en-US" sz="2400" dirty="0">
                <a:latin typeface="Times New Roman" pitchFamily="18" charset="0"/>
              </a:rPr>
              <a:t>。</a:t>
            </a:r>
            <a:endParaRPr lang="en-US" altLang="zh-CN" sz="24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buFontTx/>
              <a:buBlip>
                <a:blip r:embed="rId3"/>
              </a:buBlip>
            </a:pPr>
            <a:r>
              <a:rPr lang="zh-CN" altLang="en-US" sz="2400" dirty="0">
                <a:latin typeface="Times New Roman" pitchFamily="18" charset="0"/>
              </a:rPr>
              <a:t>  练习当众发言、演讲。</a:t>
            </a:r>
            <a:endParaRPr lang="en-US" altLang="zh-CN" sz="24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buFontTx/>
              <a:buBlip>
                <a:blip r:embed="rId3"/>
              </a:buBlip>
            </a:pPr>
            <a:r>
              <a:rPr lang="zh-CN" altLang="en-US" sz="2400" dirty="0">
                <a:latin typeface="Times New Roman" pitchFamily="18" charset="0"/>
              </a:rPr>
              <a:t>  怯场时，勇敢承认自己，这样能平静下来。</a:t>
            </a:r>
            <a:endParaRPr lang="en-US" altLang="zh-CN" sz="24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buFontTx/>
              <a:buBlip>
                <a:blip r:embed="rId3"/>
              </a:buBlip>
            </a:pPr>
            <a:r>
              <a:rPr lang="zh-CN" altLang="en-US" sz="2400" dirty="0">
                <a:latin typeface="Times New Roman" pitchFamily="18" charset="0"/>
              </a:rPr>
              <a:t>  </a:t>
            </a:r>
            <a:r>
              <a:rPr lang="zh-CN" altLang="en-US" sz="2400" dirty="0" smtClean="0">
                <a:latin typeface="Times New Roman" pitchFamily="18" charset="0"/>
              </a:rPr>
              <a:t>开怀大笑</a:t>
            </a:r>
            <a:r>
              <a:rPr lang="zh-CN" altLang="en-US" sz="2400" dirty="0">
                <a:latin typeface="Times New Roman" pitchFamily="18" charset="0"/>
              </a:rPr>
              <a:t>，不要怕不雅观。</a:t>
            </a:r>
            <a:endParaRPr lang="en-US" altLang="zh-CN" sz="24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buFontTx/>
              <a:buBlip>
                <a:blip r:embed="rId3"/>
              </a:buBlip>
            </a:pPr>
            <a:r>
              <a:rPr lang="en-US" altLang="zh-CN" sz="2400" dirty="0">
                <a:latin typeface="Times New Roman" pitchFamily="18" charset="0"/>
              </a:rPr>
              <a:t>  </a:t>
            </a:r>
            <a:r>
              <a:rPr lang="zh-CN" altLang="en-US" sz="2400" dirty="0">
                <a:latin typeface="Times New Roman" pitchFamily="18" charset="0"/>
              </a:rPr>
              <a:t>多说“好、行、能”，少说或不</a:t>
            </a:r>
            <a:r>
              <a:rPr lang="zh-CN" altLang="en-US" sz="2400" dirty="0" smtClean="0">
                <a:latin typeface="Times New Roman" pitchFamily="18" charset="0"/>
              </a:rPr>
              <a:t>说</a:t>
            </a:r>
            <a:r>
              <a:rPr lang="en-US" altLang="zh-CN" sz="2400" dirty="0" smtClean="0">
                <a:latin typeface="Times New Roman" pitchFamily="18" charset="0"/>
              </a:rPr>
              <a:t>“</a:t>
            </a:r>
            <a:r>
              <a:rPr lang="zh-CN" altLang="en-US" sz="2400" dirty="0">
                <a:latin typeface="Times New Roman" pitchFamily="18" charset="0"/>
              </a:rPr>
              <a:t>不好、不行、不能”。 </a:t>
            </a:r>
            <a:endParaRPr lang="en-US" altLang="zh-CN" sz="2400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Clr>
                <a:srgbClr val="FF0000"/>
              </a:buClr>
              <a:buFontTx/>
              <a:buBlip>
                <a:blip r:embed="rId3"/>
              </a:buBlip>
            </a:pPr>
            <a:r>
              <a:rPr lang="en-US" altLang="zh-CN" sz="2400" dirty="0">
                <a:latin typeface="Times New Roman" pitchFamily="18" charset="0"/>
              </a:rPr>
              <a:t>  </a:t>
            </a:r>
            <a:r>
              <a:rPr lang="zh-CN" altLang="en-US" sz="2400" dirty="0">
                <a:latin typeface="Times New Roman" pitchFamily="18" charset="0"/>
              </a:rPr>
              <a:t>每天少犯一个错误，就是进步。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black">
          <a:xfrm>
            <a:off x="3989388" y="4077072"/>
            <a:ext cx="5154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三</a:t>
            </a:r>
            <a:r>
              <a:rPr lang="zh-CN" altLang="en-US" sz="32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、良好的工作方法</a:t>
            </a:r>
            <a:endParaRPr lang="zh-CN" altLang="en-US" sz="32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pic>
        <p:nvPicPr>
          <p:cNvPr id="27652" name="图片 1" descr="Q:\Z-管理公司共享文档(share files)\1-管理公司Logo\中航集团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088" y="5272088"/>
            <a:ext cx="1239837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0" y="6537325"/>
            <a:ext cx="23209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zh-CN" altLang="en-US" sz="1200" b="1">
                <a:latin typeface="Calibri" pitchFamily="34" charset="0"/>
              </a:rPr>
              <a:t>深圳市中航酒店管理有限公司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6200000">
            <a:off x="5172079" y="1382706"/>
            <a:ext cx="3571900" cy="4857783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>
                <a:gd name="adj" fmla="val 10989691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zh-CN" altLang="en-US" sz="5400" b="1" spc="150" dirty="0">
                <a:ln w="11430">
                  <a:noFill/>
                </a:ln>
                <a:solidFill>
                  <a:srgbClr val="F8F8F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黑体" pitchFamily="2" charset="-122"/>
              </a:rPr>
              <a:t>赢在职场起跑线</a:t>
            </a:r>
            <a:endParaRPr lang="zh-CN" altLang="en-US" sz="5400" b="1" spc="150" dirty="0">
              <a:ln w="11430">
                <a:noFill/>
              </a:ln>
              <a:solidFill>
                <a:srgbClr val="F8F8F8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0" y="4437112"/>
            <a:ext cx="2555776" cy="24208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701106" y="-27384"/>
            <a:ext cx="5975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kumimoji="1" lang="zh-CN" altLang="en-US" sz="4000" b="1" dirty="0">
                <a:latin typeface="Times New Roman" pitchFamily="18" charset="0"/>
                <a:ea typeface="宋体" charset="-122"/>
              </a:rPr>
              <a:t>使你的工作系统化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87907" y="1556792"/>
            <a:ext cx="4356101" cy="2592288"/>
          </a:xfrm>
          <a:prstGeom prst="roundRect">
            <a:avLst/>
          </a:prstGeom>
          <a:solidFill>
            <a:srgbClr val="BBE1E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dirty="0">
                <a:solidFill>
                  <a:srgbClr val="000066"/>
                </a:solidFill>
                <a:latin typeface="Times New Roman" pitchFamily="18" charset="0"/>
                <a:ea typeface="宋体" charset="-122"/>
              </a:rPr>
              <a:t>          </a:t>
            </a:r>
            <a:r>
              <a:rPr kumimoji="1" lang="zh-CN" altLang="en-US" sz="2400" dirty="0">
                <a:latin typeface="Times New Roman" pitchFamily="18" charset="0"/>
                <a:ea typeface="黑体" pitchFamily="49" charset="-122"/>
              </a:rPr>
              <a:t>在旁观者看来，不</a:t>
            </a:r>
            <a:r>
              <a:rPr kumimoji="1" lang="zh-CN" altLang="en-US" sz="2400" dirty="0" smtClean="0">
                <a:latin typeface="Times New Roman" pitchFamily="18" charset="0"/>
                <a:ea typeface="黑体" pitchFamily="49" charset="-122"/>
              </a:rPr>
              <a:t>整洁</a:t>
            </a:r>
            <a:endParaRPr kumimoji="1" lang="en-US" altLang="zh-CN" sz="2400" dirty="0" smtClean="0">
              <a:latin typeface="Times New Roman" pitchFamily="18" charset="0"/>
              <a:ea typeface="黑体" pitchFamily="49" charset="-122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zh-CN" altLang="en-US" sz="2400" dirty="0" smtClean="0">
                <a:latin typeface="Times New Roman" pitchFamily="18" charset="0"/>
                <a:ea typeface="黑体" pitchFamily="49" charset="-122"/>
              </a:rPr>
              <a:t>的工作</a:t>
            </a:r>
            <a:r>
              <a:rPr kumimoji="1" lang="zh-CN" altLang="en-US" sz="2400" dirty="0">
                <a:latin typeface="Times New Roman" pitchFamily="18" charset="0"/>
                <a:ea typeface="黑体" pitchFamily="49" charset="-122"/>
              </a:rPr>
              <a:t>场所除了反映出</a:t>
            </a:r>
            <a:r>
              <a:rPr kumimoji="1" lang="zh-CN" altLang="en-US" sz="2400" dirty="0" smtClean="0">
                <a:latin typeface="Times New Roman" pitchFamily="18" charset="0"/>
                <a:ea typeface="黑体" pitchFamily="49" charset="-122"/>
              </a:rPr>
              <a:t>工作</a:t>
            </a:r>
            <a:endParaRPr kumimoji="1" lang="en-US" altLang="zh-CN" sz="2400" dirty="0" smtClean="0">
              <a:latin typeface="Times New Roman" pitchFamily="18" charset="0"/>
              <a:ea typeface="黑体" pitchFamily="49" charset="-122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zh-CN" altLang="en-US" sz="2400" dirty="0" smtClean="0">
                <a:latin typeface="Times New Roman" pitchFamily="18" charset="0"/>
                <a:ea typeface="黑体" pitchFamily="49" charset="-122"/>
              </a:rPr>
              <a:t>者头脑</a:t>
            </a:r>
            <a:r>
              <a:rPr kumimoji="1" lang="zh-CN" altLang="en-US" sz="2400" dirty="0">
                <a:latin typeface="Times New Roman" pitchFamily="18" charset="0"/>
                <a:ea typeface="黑体" pitchFamily="49" charset="-122"/>
              </a:rPr>
              <a:t>混乱以外，不再</a:t>
            </a:r>
            <a:r>
              <a:rPr kumimoji="1" lang="zh-CN" altLang="en-US" sz="2400" dirty="0" smtClean="0">
                <a:latin typeface="Times New Roman" pitchFamily="18" charset="0"/>
                <a:ea typeface="黑体" pitchFamily="49" charset="-122"/>
              </a:rPr>
              <a:t>代表</a:t>
            </a:r>
            <a:endParaRPr kumimoji="1" lang="en-US" altLang="zh-CN" sz="2400" dirty="0" smtClean="0">
              <a:latin typeface="Times New Roman" pitchFamily="18" charset="0"/>
              <a:ea typeface="黑体" pitchFamily="49" charset="-122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zh-CN" altLang="en-US" sz="2400" dirty="0" smtClean="0">
                <a:latin typeface="Times New Roman" pitchFamily="18" charset="0"/>
                <a:ea typeface="黑体" pitchFamily="49" charset="-122"/>
              </a:rPr>
              <a:t>其他</a:t>
            </a:r>
            <a:r>
              <a:rPr kumimoji="1" lang="zh-CN" altLang="en-US" sz="2400" dirty="0">
                <a:latin typeface="Times New Roman" pitchFamily="18" charset="0"/>
                <a:ea typeface="黑体" pitchFamily="49" charset="-122"/>
              </a:rPr>
              <a:t>。</a:t>
            </a:r>
          </a:p>
        </p:txBody>
      </p:sp>
      <p:pic>
        <p:nvPicPr>
          <p:cNvPr id="56324" name="Picture 4" descr="BS02009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124745"/>
            <a:ext cx="34051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0" y="0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1108CE"/>
                </a:solidFill>
                <a:latin typeface="华文楷体" pitchFamily="2" charset="-122"/>
                <a:ea typeface="华文楷体" pitchFamily="2" charset="-122"/>
              </a:rPr>
              <a:t>做好你的工作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4653434"/>
            <a:ext cx="8784976" cy="215994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>
              <a:lnSpc>
                <a:spcPct val="12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kumimoji="1" lang="en-US" altLang="zh-CN" sz="1600" b="1" dirty="0">
                <a:solidFill>
                  <a:srgbClr val="000066"/>
                </a:solidFill>
                <a:latin typeface="Times New Roman" pitchFamily="18" charset="0"/>
                <a:ea typeface="宋体" charset="-122"/>
              </a:rPr>
              <a:t>         </a:t>
            </a:r>
            <a:r>
              <a:rPr kumimoji="1" lang="en-US" altLang="zh-CN" sz="1600" b="1" dirty="0" smtClean="0">
                <a:latin typeface="Times New Roman" pitchFamily="18" charset="0"/>
                <a:ea typeface="宋体" charset="-122"/>
              </a:rPr>
              <a:t>5S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起源于日本，就是整理（</a:t>
            </a:r>
            <a:r>
              <a:rPr kumimoji="1" lang="en-US" altLang="zh-CN" sz="1600" b="1" dirty="0">
                <a:latin typeface="Times New Roman" pitchFamily="18" charset="0"/>
                <a:ea typeface="宋体" charset="-122"/>
              </a:rPr>
              <a:t>SEIRI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）、</a:t>
            </a:r>
            <a:r>
              <a:rPr kumimoji="1" lang="zh-CN" altLang="en-US" sz="1600" b="1" dirty="0" smtClean="0">
                <a:latin typeface="Times New Roman" pitchFamily="18" charset="0"/>
                <a:ea typeface="宋体" charset="-122"/>
              </a:rPr>
              <a:t>整顿（</a:t>
            </a:r>
            <a:r>
              <a:rPr kumimoji="1" lang="en-US" altLang="zh-CN" sz="1600" b="1" dirty="0">
                <a:latin typeface="Times New Roman" pitchFamily="18" charset="0"/>
                <a:ea typeface="宋体" charset="-122"/>
              </a:rPr>
              <a:t>SEITON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）、清扫（</a:t>
            </a:r>
            <a:r>
              <a:rPr kumimoji="1" lang="en-US" altLang="zh-CN" sz="1600" b="1" dirty="0">
                <a:latin typeface="Times New Roman" pitchFamily="18" charset="0"/>
                <a:ea typeface="宋体" charset="-122"/>
              </a:rPr>
              <a:t>SEISO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）、</a:t>
            </a:r>
            <a:r>
              <a:rPr kumimoji="1" lang="zh-CN" altLang="en-US" sz="1600" b="1" dirty="0" smtClean="0">
                <a:latin typeface="Times New Roman" pitchFamily="18" charset="0"/>
                <a:ea typeface="宋体" charset="-122"/>
              </a:rPr>
              <a:t>清洁</a:t>
            </a:r>
            <a:endParaRPr kumimoji="1" lang="en-US" altLang="zh-CN" sz="1600" b="1" dirty="0" smtClean="0">
              <a:latin typeface="Times New Roman" pitchFamily="18" charset="0"/>
              <a:ea typeface="宋体" charset="-122"/>
            </a:endParaRPr>
          </a:p>
          <a:p>
            <a:pPr marL="342900" indent="-342900" algn="l">
              <a:lnSpc>
                <a:spcPct val="12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kumimoji="1" lang="zh-CN" altLang="en-US" sz="1600" b="1" dirty="0" smtClean="0">
                <a:latin typeface="Times New Roman" pitchFamily="18" charset="0"/>
                <a:ea typeface="宋体" charset="-122"/>
              </a:rPr>
              <a:t>（</a:t>
            </a:r>
            <a:r>
              <a:rPr kumimoji="1" lang="en-US" altLang="zh-CN" sz="1600" b="1" dirty="0" smtClean="0">
                <a:latin typeface="Times New Roman" pitchFamily="18" charset="0"/>
                <a:ea typeface="宋体" charset="-122"/>
              </a:rPr>
              <a:t>SETKETSU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）</a:t>
            </a:r>
            <a:r>
              <a:rPr kumimoji="1" lang="zh-CN" altLang="en-US" sz="1600" b="1" dirty="0" smtClean="0">
                <a:latin typeface="Times New Roman" pitchFamily="18" charset="0"/>
                <a:ea typeface="宋体" charset="-122"/>
              </a:rPr>
              <a:t>、素养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（</a:t>
            </a:r>
            <a:r>
              <a:rPr kumimoji="1" lang="en-US" altLang="zh-CN" sz="1600" b="1" dirty="0">
                <a:latin typeface="Times New Roman" pitchFamily="18" charset="0"/>
                <a:ea typeface="宋体" charset="-122"/>
              </a:rPr>
              <a:t>SHITSUKE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）五个</a:t>
            </a:r>
            <a:r>
              <a:rPr kumimoji="1" lang="zh-CN" altLang="en-US" sz="1600" b="1" dirty="0" smtClean="0">
                <a:latin typeface="Times New Roman" pitchFamily="18" charset="0"/>
                <a:ea typeface="宋体" charset="-122"/>
              </a:rPr>
              <a:t>项目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，因日语的罗马拼音均</a:t>
            </a:r>
            <a:r>
              <a:rPr kumimoji="1" lang="zh-CN" altLang="en-US" sz="1600" b="1" dirty="0" smtClean="0">
                <a:latin typeface="Times New Roman" pitchFamily="18" charset="0"/>
                <a:ea typeface="宋体" charset="-122"/>
              </a:rPr>
              <a:t>以“</a:t>
            </a:r>
            <a:r>
              <a:rPr kumimoji="1" lang="en-US" altLang="zh-CN" sz="1600" b="1" dirty="0" smtClean="0">
                <a:latin typeface="Times New Roman" pitchFamily="18" charset="0"/>
                <a:ea typeface="宋体" charset="-122"/>
              </a:rPr>
              <a:t>S”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开头，</a:t>
            </a:r>
            <a:r>
              <a:rPr kumimoji="1" lang="zh-CN" altLang="en-US" sz="1600" b="1" dirty="0" smtClean="0">
                <a:latin typeface="Times New Roman" pitchFamily="18" charset="0"/>
                <a:ea typeface="宋体" charset="-122"/>
              </a:rPr>
              <a:t>简称</a:t>
            </a:r>
            <a:endParaRPr kumimoji="1" lang="en-US" altLang="zh-CN" sz="1600" b="1" dirty="0" smtClean="0">
              <a:latin typeface="Times New Roman" pitchFamily="18" charset="0"/>
              <a:ea typeface="宋体" charset="-122"/>
            </a:endParaRPr>
          </a:p>
          <a:p>
            <a:pPr marL="342900" indent="-342900" algn="l">
              <a:lnSpc>
                <a:spcPct val="12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kumimoji="1" lang="zh-CN" altLang="en-US" sz="1600" b="1" dirty="0" smtClean="0">
                <a:latin typeface="Times New Roman" pitchFamily="18" charset="0"/>
                <a:ea typeface="宋体" charset="-122"/>
              </a:rPr>
              <a:t>为</a:t>
            </a:r>
            <a:r>
              <a:rPr kumimoji="1" lang="en-US" altLang="zh-CN" sz="1600" b="1" dirty="0">
                <a:latin typeface="Times New Roman" pitchFamily="18" charset="0"/>
                <a:ea typeface="宋体" charset="-122"/>
              </a:rPr>
              <a:t>5S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。</a:t>
            </a:r>
          </a:p>
          <a:p>
            <a:pPr marL="342900" indent="-342900" algn="l">
              <a:lnSpc>
                <a:spcPct val="12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         </a:t>
            </a:r>
            <a:r>
              <a:rPr kumimoji="1" lang="en-US" altLang="zh-CN" sz="1600" b="1" dirty="0" smtClean="0">
                <a:latin typeface="Times New Roman" pitchFamily="18" charset="0"/>
                <a:ea typeface="宋体" charset="-122"/>
              </a:rPr>
              <a:t>5S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运动提出的目标简单而明确，就是要为</a:t>
            </a:r>
            <a:r>
              <a:rPr kumimoji="1" lang="zh-CN" altLang="en-US" sz="1600" b="1" dirty="0" smtClean="0">
                <a:latin typeface="Times New Roman" pitchFamily="18" charset="0"/>
                <a:ea typeface="宋体" charset="-122"/>
              </a:rPr>
              <a:t>员工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创造一个干净、整洁、舒适</a:t>
            </a:r>
            <a:r>
              <a:rPr kumimoji="1" lang="zh-CN" altLang="en-US" sz="1600" b="1" dirty="0" smtClean="0">
                <a:latin typeface="Times New Roman" pitchFamily="18" charset="0"/>
                <a:ea typeface="宋体" charset="-122"/>
              </a:rPr>
              <a:t>、合理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的</a:t>
            </a:r>
            <a:r>
              <a:rPr kumimoji="1" lang="zh-CN" altLang="en-US" sz="1600" b="1" dirty="0" smtClean="0">
                <a:latin typeface="Times New Roman" pitchFamily="18" charset="0"/>
                <a:ea typeface="宋体" charset="-122"/>
              </a:rPr>
              <a:t>工</a:t>
            </a:r>
            <a:endParaRPr kumimoji="1" lang="en-US" altLang="zh-CN" sz="1600" b="1" dirty="0" smtClean="0">
              <a:latin typeface="Times New Roman" pitchFamily="18" charset="0"/>
              <a:ea typeface="宋体" charset="-122"/>
            </a:endParaRPr>
          </a:p>
          <a:p>
            <a:pPr marL="342900" indent="-342900" algn="l">
              <a:lnSpc>
                <a:spcPct val="12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kumimoji="1" lang="zh-CN" altLang="en-US" sz="1600" b="1" dirty="0" smtClean="0">
                <a:latin typeface="Times New Roman" pitchFamily="18" charset="0"/>
                <a:ea typeface="宋体" charset="-122"/>
              </a:rPr>
              <a:t>作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场所</a:t>
            </a:r>
            <a:r>
              <a:rPr kumimoji="1" lang="zh-CN" altLang="en-US" sz="1600" b="1" dirty="0" smtClean="0">
                <a:latin typeface="Times New Roman" pitchFamily="18" charset="0"/>
                <a:ea typeface="宋体" charset="-122"/>
              </a:rPr>
              <a:t>和空间环境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。</a:t>
            </a:r>
            <a:r>
              <a:rPr kumimoji="1" lang="en-US" altLang="zh-CN" sz="1600" b="1" dirty="0">
                <a:latin typeface="Times New Roman" pitchFamily="18" charset="0"/>
                <a:ea typeface="宋体" charset="-122"/>
              </a:rPr>
              <a:t>5S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的倡导者相信，保持工作环境的</a:t>
            </a:r>
            <a:r>
              <a:rPr kumimoji="1" lang="zh-CN" altLang="en-US" sz="1600" b="1" dirty="0" smtClean="0">
                <a:latin typeface="Times New Roman" pitchFamily="18" charset="0"/>
                <a:ea typeface="宋体" charset="-122"/>
              </a:rPr>
              <a:t>干净整洁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，物品</a:t>
            </a:r>
            <a:r>
              <a:rPr kumimoji="1" lang="zh-CN" altLang="en-US" sz="1600" b="1" dirty="0" smtClean="0">
                <a:latin typeface="Times New Roman" pitchFamily="18" charset="0"/>
                <a:ea typeface="宋体" charset="-122"/>
              </a:rPr>
              <a:t>摆放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有条不紊，一</a:t>
            </a:r>
            <a:r>
              <a:rPr kumimoji="1" lang="zh-CN" altLang="en-US" sz="1600" b="1" dirty="0" smtClean="0">
                <a:latin typeface="Times New Roman" pitchFamily="18" charset="0"/>
                <a:ea typeface="宋体" charset="-122"/>
              </a:rPr>
              <a:t>目</a:t>
            </a:r>
            <a:endParaRPr kumimoji="1" lang="en-US" altLang="zh-CN" sz="1600" b="1" dirty="0" smtClean="0">
              <a:latin typeface="Times New Roman" pitchFamily="18" charset="0"/>
              <a:ea typeface="宋体" charset="-122"/>
            </a:endParaRPr>
          </a:p>
          <a:p>
            <a:pPr marL="342900" indent="-342900" algn="l">
              <a:lnSpc>
                <a:spcPct val="120000"/>
              </a:lnSpc>
              <a:buClr>
                <a:schemeClr val="tx2"/>
              </a:buClr>
              <a:buFont typeface="Wingdings" pitchFamily="2" charset="2"/>
              <a:buNone/>
            </a:pPr>
            <a:r>
              <a:rPr kumimoji="1" lang="zh-CN" altLang="en-US" sz="1600" b="1" dirty="0" smtClean="0">
                <a:latin typeface="Times New Roman" pitchFamily="18" charset="0"/>
                <a:ea typeface="宋体" charset="-122"/>
              </a:rPr>
              <a:t>了然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，能最大</a:t>
            </a:r>
            <a:r>
              <a:rPr kumimoji="1" lang="zh-CN" altLang="en-US" sz="1600" b="1" dirty="0" smtClean="0">
                <a:latin typeface="Times New Roman" pitchFamily="18" charset="0"/>
                <a:ea typeface="宋体" charset="-122"/>
              </a:rPr>
              <a:t>程度地</a:t>
            </a:r>
            <a:r>
              <a:rPr kumimoji="1" lang="zh-CN" altLang="en-US" sz="1600" b="1" dirty="0">
                <a:latin typeface="Times New Roman" pitchFamily="18" charset="0"/>
                <a:ea typeface="宋体" charset="-122"/>
              </a:rPr>
              <a:t>提高工作效率。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6381"/>
            <a:ext cx="8229600" cy="868363"/>
          </a:xfrm>
        </p:spPr>
        <p:txBody>
          <a:bodyPr/>
          <a:lstStyle/>
          <a:p>
            <a:pPr eaLnBrk="1" hangingPunct="1"/>
            <a:r>
              <a:rPr lang="zh-CN" altLang="en-US" sz="4000" dirty="0" smtClean="0">
                <a:ea typeface="宋体" pitchFamily="2" charset="-122"/>
              </a:rPr>
              <a:t>课程目录</a:t>
            </a:r>
            <a:endParaRPr lang="en-US" altLang="zh-CN" sz="4000" dirty="0" smtClean="0">
              <a:ea typeface="宋体" pitchFamily="2" charset="-122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981200" y="1488431"/>
            <a:ext cx="5410200" cy="665162"/>
            <a:chOff x="1248" y="1371"/>
            <a:chExt cx="3408" cy="419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1248" y="1371"/>
              <a:ext cx="480" cy="419"/>
              <a:chOff x="1110" y="2656"/>
              <a:chExt cx="1549" cy="1351"/>
            </a:xfrm>
          </p:grpSpPr>
          <p:sp>
            <p:nvSpPr>
              <p:cNvPr id="9248" name="AutoShape 11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9249" name="AutoShape 12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1453" name="AutoShape 13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9245" name="Line 18"/>
            <p:cNvSpPr>
              <a:spLocks noChangeShapeType="1"/>
            </p:cNvSpPr>
            <p:nvPr/>
          </p:nvSpPr>
          <p:spPr bwMode="auto">
            <a:xfrm>
              <a:off x="1632" y="1755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46" name="Text Box 19"/>
            <p:cNvSpPr txBox="1">
              <a:spLocks noChangeArrowheads="1"/>
            </p:cNvSpPr>
            <p:nvPr/>
          </p:nvSpPr>
          <p:spPr bwMode="auto">
            <a:xfrm>
              <a:off x="2256" y="1419"/>
              <a:ext cx="133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latin typeface="Times New Roman" pitchFamily="18" charset="0"/>
                </a:rPr>
                <a:t>什么是职业化 </a:t>
              </a:r>
              <a:endParaRPr lang="en-US" altLang="zh-CN" sz="2400" b="1" dirty="0" smtClean="0">
                <a:latin typeface="Times New Roman" pitchFamily="18" charset="0"/>
              </a:endParaRPr>
            </a:p>
          </p:txBody>
        </p:sp>
        <p:sp>
          <p:nvSpPr>
            <p:cNvPr id="9247" name="Text Box 20"/>
            <p:cNvSpPr txBox="1">
              <a:spLocks noChangeArrowheads="1"/>
            </p:cNvSpPr>
            <p:nvPr/>
          </p:nvSpPr>
          <p:spPr bwMode="gray">
            <a:xfrm>
              <a:off x="1372" y="1433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1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981200" y="2402831"/>
            <a:ext cx="5410200" cy="665162"/>
            <a:chOff x="1248" y="1947"/>
            <a:chExt cx="3408" cy="419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248" y="1947"/>
              <a:ext cx="480" cy="419"/>
              <a:chOff x="3174" y="2656"/>
              <a:chExt cx="1549" cy="1351"/>
            </a:xfrm>
          </p:grpSpPr>
          <p:sp>
            <p:nvSpPr>
              <p:cNvPr id="9241" name="AutoShape 1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9242" name="AutoShape 16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1457" name="AutoShape 17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9238" name="Line 21"/>
            <p:cNvSpPr>
              <a:spLocks noChangeShapeType="1"/>
            </p:cNvSpPr>
            <p:nvPr/>
          </p:nvSpPr>
          <p:spPr bwMode="auto">
            <a:xfrm>
              <a:off x="1632" y="2331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9" name="Text Box 22"/>
            <p:cNvSpPr txBox="1">
              <a:spLocks noChangeArrowheads="1"/>
            </p:cNvSpPr>
            <p:nvPr/>
          </p:nvSpPr>
          <p:spPr bwMode="auto">
            <a:xfrm>
              <a:off x="2256" y="1995"/>
              <a:ext cx="109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514350" indent="-514350">
                <a:spcBef>
                  <a:spcPct val="50000"/>
                </a:spcBef>
                <a:defRPr/>
              </a:pPr>
              <a:r>
                <a:rPr lang="zh-CN" altLang="en-US" sz="2400" b="1" dirty="0" smtClean="0">
                  <a:latin typeface="Times New Roman" pitchFamily="18" charset="0"/>
                </a:rPr>
                <a:t>积极的心态</a:t>
              </a:r>
              <a:endParaRPr lang="en-US" altLang="zh-CN" sz="2400" b="1" dirty="0" smtClean="0">
                <a:latin typeface="Times New Roman" pitchFamily="18" charset="0"/>
              </a:endParaRPr>
            </a:p>
          </p:txBody>
        </p:sp>
        <p:sp>
          <p:nvSpPr>
            <p:cNvPr id="9240" name="Text Box 23"/>
            <p:cNvSpPr txBox="1">
              <a:spLocks noChangeArrowheads="1"/>
            </p:cNvSpPr>
            <p:nvPr/>
          </p:nvSpPr>
          <p:spPr bwMode="gray">
            <a:xfrm>
              <a:off x="1372" y="2009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2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1981200" y="3295006"/>
            <a:ext cx="5410200" cy="665162"/>
            <a:chOff x="1248" y="2509"/>
            <a:chExt cx="3408" cy="419"/>
          </a:xfrm>
        </p:grpSpPr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1248" y="2509"/>
              <a:ext cx="480" cy="419"/>
              <a:chOff x="1110" y="2656"/>
              <a:chExt cx="1549" cy="1351"/>
            </a:xfrm>
          </p:grpSpPr>
          <p:sp>
            <p:nvSpPr>
              <p:cNvPr id="9234" name="AutoShape 2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9235" name="AutoShape 2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1467" name="AutoShape 27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9231" name="Line 32"/>
            <p:cNvSpPr>
              <a:spLocks noChangeShapeType="1"/>
            </p:cNvSpPr>
            <p:nvPr/>
          </p:nvSpPr>
          <p:spPr bwMode="auto">
            <a:xfrm>
              <a:off x="1632" y="2893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2" name="Text Box 33"/>
            <p:cNvSpPr txBox="1">
              <a:spLocks noChangeArrowheads="1"/>
            </p:cNvSpPr>
            <p:nvPr/>
          </p:nvSpPr>
          <p:spPr bwMode="auto">
            <a:xfrm>
              <a:off x="2256" y="2557"/>
              <a:ext cx="148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latin typeface="Times New Roman" pitchFamily="18" charset="0"/>
                </a:rPr>
                <a:t>良好的工作方法</a:t>
              </a:r>
            </a:p>
          </p:txBody>
        </p:sp>
        <p:sp>
          <p:nvSpPr>
            <p:cNvPr id="9233" name="Text Box 34"/>
            <p:cNvSpPr txBox="1">
              <a:spLocks noChangeArrowheads="1"/>
            </p:cNvSpPr>
            <p:nvPr/>
          </p:nvSpPr>
          <p:spPr bwMode="gray">
            <a:xfrm>
              <a:off x="1372" y="2571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3</a:t>
              </a:r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1981200" y="4209406"/>
            <a:ext cx="5410200" cy="665162"/>
            <a:chOff x="1248" y="3085"/>
            <a:chExt cx="3408" cy="419"/>
          </a:xfrm>
        </p:grpSpPr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1248" y="3085"/>
              <a:ext cx="480" cy="419"/>
              <a:chOff x="3174" y="2656"/>
              <a:chExt cx="1549" cy="1351"/>
            </a:xfrm>
          </p:grpSpPr>
          <p:sp>
            <p:nvSpPr>
              <p:cNvPr id="9227" name="AutoShape 29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9228" name="AutoShape 30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61471" name="AutoShape 31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</p:grpSp>
        <p:sp>
          <p:nvSpPr>
            <p:cNvPr id="9224" name="Line 35"/>
            <p:cNvSpPr>
              <a:spLocks noChangeShapeType="1"/>
            </p:cNvSpPr>
            <p:nvPr/>
          </p:nvSpPr>
          <p:spPr bwMode="auto">
            <a:xfrm>
              <a:off x="1632" y="3469"/>
              <a:ext cx="3024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5" name="Text Box 36"/>
            <p:cNvSpPr txBox="1">
              <a:spLocks noChangeArrowheads="1"/>
            </p:cNvSpPr>
            <p:nvPr/>
          </p:nvSpPr>
          <p:spPr bwMode="auto">
            <a:xfrm>
              <a:off x="2256" y="3133"/>
              <a:ext cx="187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400" b="1" dirty="0" smtClean="0">
                  <a:latin typeface="Times New Roman" pitchFamily="18" charset="0"/>
                </a:rPr>
                <a:t>团队精神和人际关系</a:t>
              </a:r>
              <a:endParaRPr lang="en-US" altLang="zh-CN" sz="2400" dirty="0">
                <a:ea typeface="宋体" pitchFamily="2" charset="-122"/>
              </a:endParaRPr>
            </a:p>
          </p:txBody>
        </p:sp>
        <p:sp>
          <p:nvSpPr>
            <p:cNvPr id="9226" name="Text Box 37"/>
            <p:cNvSpPr txBox="1">
              <a:spLocks noChangeArrowheads="1"/>
            </p:cNvSpPr>
            <p:nvPr/>
          </p:nvSpPr>
          <p:spPr bwMode="gray">
            <a:xfrm>
              <a:off x="1372" y="3147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400" b="1">
                  <a:solidFill>
                    <a:schemeClr val="bg1"/>
                  </a:solidFill>
                  <a:ea typeface="宋体" pitchFamily="2" charset="-122"/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7544" y="2636912"/>
            <a:ext cx="4464496" cy="3303588"/>
            <a:chOff x="1017" y="1152"/>
            <a:chExt cx="3735" cy="248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32" y="1152"/>
              <a:ext cx="1487" cy="1247"/>
              <a:chOff x="2057" y="862"/>
              <a:chExt cx="1549" cy="1351"/>
            </a:xfrm>
          </p:grpSpPr>
          <p:sp>
            <p:nvSpPr>
              <p:cNvPr id="71706" name="AutoShape 5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07" name="AutoShape 6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08" name="AutoShape 7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017" y="1773"/>
              <a:ext cx="1488" cy="1247"/>
              <a:chOff x="1110" y="2656"/>
              <a:chExt cx="1549" cy="1351"/>
            </a:xfrm>
          </p:grpSpPr>
          <p:sp>
            <p:nvSpPr>
              <p:cNvPr id="71703" name="AutoShape 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04" name="AutoShape 1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05" name="AutoShape 1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1691" name="Text Box 12"/>
            <p:cNvSpPr txBox="1">
              <a:spLocks noChangeArrowheads="1"/>
            </p:cNvSpPr>
            <p:nvPr/>
          </p:nvSpPr>
          <p:spPr bwMode="gray">
            <a:xfrm>
              <a:off x="2655" y="1527"/>
              <a:ext cx="407" cy="5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3200" b="1">
                  <a:solidFill>
                    <a:srgbClr val="FFFFFF"/>
                  </a:solidFill>
                </a:rPr>
                <a:t>P</a:t>
              </a:r>
            </a:p>
            <a:p>
              <a:pPr algn="ctr" eaLnBrk="0" hangingPunct="0"/>
              <a:r>
                <a:rPr lang="en-US" altLang="zh-CN">
                  <a:solidFill>
                    <a:srgbClr val="FFFFFF"/>
                  </a:solidFill>
                </a:rPr>
                <a:t>Plan</a:t>
              </a:r>
            </a:p>
          </p:txBody>
        </p:sp>
        <p:sp>
          <p:nvSpPr>
            <p:cNvPr id="71692" name="Text Box 13"/>
            <p:cNvSpPr txBox="1">
              <a:spLocks noChangeArrowheads="1"/>
            </p:cNvSpPr>
            <p:nvPr/>
          </p:nvSpPr>
          <p:spPr bwMode="gray">
            <a:xfrm>
              <a:off x="1485" y="2115"/>
              <a:ext cx="520" cy="5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3200" b="1">
                  <a:solidFill>
                    <a:srgbClr val="FFFFFF"/>
                  </a:solidFill>
                </a:rPr>
                <a:t>A</a:t>
              </a:r>
            </a:p>
            <a:p>
              <a:pPr algn="ctr" eaLnBrk="0" hangingPunct="0"/>
              <a:r>
                <a:rPr lang="en-US" altLang="zh-CN">
                  <a:solidFill>
                    <a:srgbClr val="FFFFFF"/>
                  </a:solidFill>
                </a:rPr>
                <a:t>Action</a:t>
              </a: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264" y="1776"/>
              <a:ext cx="1488" cy="1247"/>
              <a:chOff x="3174" y="2656"/>
              <a:chExt cx="1549" cy="1351"/>
            </a:xfrm>
          </p:grpSpPr>
          <p:sp>
            <p:nvSpPr>
              <p:cNvPr id="71700" name="AutoShape 1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01" name="AutoShape 16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02" name="AutoShape 17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6D440E"/>
                  </a:gs>
                  <a:gs pos="100000">
                    <a:srgbClr val="EC941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1694" name="Text Box 18"/>
            <p:cNvSpPr txBox="1">
              <a:spLocks noChangeArrowheads="1"/>
            </p:cNvSpPr>
            <p:nvPr/>
          </p:nvSpPr>
          <p:spPr bwMode="gray">
            <a:xfrm>
              <a:off x="3870" y="2115"/>
              <a:ext cx="303" cy="5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3200" b="1">
                  <a:solidFill>
                    <a:srgbClr val="FFFFFF"/>
                  </a:solidFill>
                </a:rPr>
                <a:t>D</a:t>
              </a:r>
            </a:p>
            <a:p>
              <a:pPr algn="ctr" eaLnBrk="0" hangingPunct="0"/>
              <a:r>
                <a:rPr lang="en-US" altLang="zh-CN">
                  <a:solidFill>
                    <a:srgbClr val="FFFFFF"/>
                  </a:solidFill>
                </a:rPr>
                <a:t>Do</a:t>
              </a: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142" y="2391"/>
              <a:ext cx="1488" cy="1247"/>
              <a:chOff x="3174" y="2656"/>
              <a:chExt cx="1549" cy="1351"/>
            </a:xfrm>
          </p:grpSpPr>
          <p:sp>
            <p:nvSpPr>
              <p:cNvPr id="71697" name="AutoShape 2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698" name="AutoShape 2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699" name="AutoShape 2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2F5E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1696" name="Text Box 23"/>
            <p:cNvSpPr txBox="1">
              <a:spLocks noChangeArrowheads="1"/>
            </p:cNvSpPr>
            <p:nvPr/>
          </p:nvSpPr>
          <p:spPr bwMode="gray">
            <a:xfrm>
              <a:off x="2610" y="2745"/>
              <a:ext cx="528" cy="5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3200" b="1">
                  <a:solidFill>
                    <a:srgbClr val="FFFFFF"/>
                  </a:solidFill>
                </a:rPr>
                <a:t>C</a:t>
              </a:r>
            </a:p>
            <a:p>
              <a:pPr algn="ctr" eaLnBrk="0" hangingPunct="0"/>
              <a:r>
                <a:rPr lang="en-US" altLang="zh-CN">
                  <a:solidFill>
                    <a:srgbClr val="FFFFFF"/>
                  </a:solidFill>
                </a:rPr>
                <a:t>Check</a:t>
              </a:r>
            </a:p>
          </p:txBody>
        </p:sp>
      </p:grpSp>
      <p:sp>
        <p:nvSpPr>
          <p:cNvPr id="71683" name="Text Box 12"/>
          <p:cNvSpPr txBox="1">
            <a:spLocks noChangeArrowheads="1"/>
          </p:cNvSpPr>
          <p:nvPr/>
        </p:nvSpPr>
        <p:spPr bwMode="auto">
          <a:xfrm>
            <a:off x="4866456" y="1988840"/>
            <a:ext cx="427754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P(Plan)</a:t>
            </a:r>
            <a:r>
              <a:rPr lang="zh-CN" altLang="en-US" sz="2800" b="1" dirty="0"/>
              <a:t>：制定计划</a:t>
            </a:r>
            <a:endParaRPr lang="en-US" altLang="zh-CN" sz="2800" b="1" dirty="0"/>
          </a:p>
          <a:p>
            <a:pPr>
              <a:spcBef>
                <a:spcPct val="50000"/>
              </a:spcBef>
            </a:pPr>
            <a:endParaRPr lang="zh-CN" altLang="en-US" sz="2000" b="1" dirty="0"/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D(Do)</a:t>
            </a:r>
            <a:r>
              <a:rPr lang="zh-CN" altLang="en-US" sz="2800" b="1" dirty="0"/>
              <a:t>：   立即行动</a:t>
            </a:r>
            <a:endParaRPr lang="en-US" altLang="zh-CN" sz="2800" b="1" dirty="0"/>
          </a:p>
          <a:p>
            <a:pPr>
              <a:spcBef>
                <a:spcPct val="50000"/>
              </a:spcBef>
            </a:pPr>
            <a:endParaRPr lang="zh-CN" altLang="en-US" sz="2000" b="1" dirty="0"/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C(Check)</a:t>
            </a:r>
            <a:r>
              <a:rPr lang="zh-CN" altLang="en-US" sz="2800" b="1" dirty="0"/>
              <a:t>：检查</a:t>
            </a:r>
            <a:endParaRPr lang="en-US" altLang="zh-CN" sz="2800" b="1" dirty="0"/>
          </a:p>
          <a:p>
            <a:pPr>
              <a:spcBef>
                <a:spcPct val="50000"/>
              </a:spcBef>
            </a:pPr>
            <a:endParaRPr lang="zh-CN" altLang="en-US" sz="2000" b="1" dirty="0"/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A(Action)</a:t>
            </a:r>
            <a:r>
              <a:rPr lang="zh-CN" altLang="en-US" sz="2800" b="1" dirty="0" smtClean="0"/>
              <a:t>：修正再执行</a:t>
            </a:r>
            <a:endParaRPr lang="zh-CN" altLang="en-US" sz="2800" b="1" dirty="0"/>
          </a:p>
        </p:txBody>
      </p:sp>
      <p:sp>
        <p:nvSpPr>
          <p:cNvPr id="25" name="燕尾形箭头 24"/>
          <p:cNvSpPr/>
          <p:nvPr/>
        </p:nvSpPr>
        <p:spPr>
          <a:xfrm rot="5400000">
            <a:off x="6805960" y="2635201"/>
            <a:ext cx="714375" cy="2857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燕尾形箭头 26"/>
          <p:cNvSpPr/>
          <p:nvPr/>
        </p:nvSpPr>
        <p:spPr>
          <a:xfrm rot="5400000">
            <a:off x="6808241" y="3709617"/>
            <a:ext cx="714375" cy="2857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8" name="燕尾形箭头 27"/>
          <p:cNvSpPr/>
          <p:nvPr/>
        </p:nvSpPr>
        <p:spPr>
          <a:xfrm rot="5400000">
            <a:off x="6805960" y="4861745"/>
            <a:ext cx="714375" cy="2857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1687" name="Rectangle 2"/>
          <p:cNvSpPr txBox="1">
            <a:spLocks noChangeArrowheads="1"/>
          </p:cNvSpPr>
          <p:nvPr/>
        </p:nvSpPr>
        <p:spPr bwMode="auto">
          <a:xfrm>
            <a:off x="1200670" y="398116"/>
            <a:ext cx="704373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4000" b="1" dirty="0" smtClean="0">
                <a:latin typeface="+mj-ea"/>
                <a:ea typeface="+mj-ea"/>
              </a:rPr>
              <a:t>SMART+PDCA</a:t>
            </a:r>
            <a:r>
              <a:rPr lang="zh-CN" altLang="en-US" sz="4000" b="1" dirty="0">
                <a:latin typeface="+mj-ea"/>
                <a:ea typeface="+mj-ea"/>
              </a:rPr>
              <a:t>工作法</a:t>
            </a: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1108CE"/>
                </a:solidFill>
                <a:latin typeface="华文楷体" pitchFamily="2" charset="-122"/>
                <a:ea typeface="华文楷体" pitchFamily="2" charset="-122"/>
              </a:rPr>
              <a:t>做好你的工作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052736"/>
            <a:ext cx="54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6"/>
                </a:solidFill>
              </a:rPr>
              <a:t>SMART</a:t>
            </a:r>
            <a:r>
              <a:rPr lang="zh-CN" altLang="en-US" sz="2800" b="1" dirty="0" smtClean="0">
                <a:solidFill>
                  <a:schemeClr val="accent6"/>
                </a:solidFill>
              </a:rPr>
              <a:t>目标管理原则：</a:t>
            </a:r>
            <a:endParaRPr lang="en-US" altLang="zh-CN" sz="2800" b="1" dirty="0" smtClean="0">
              <a:solidFill>
                <a:schemeClr val="accent6"/>
              </a:solidFill>
            </a:endParaRPr>
          </a:p>
          <a:p>
            <a:r>
              <a:rPr lang="en-US" altLang="zh-CN" sz="2000" b="1" dirty="0" smtClean="0">
                <a:solidFill>
                  <a:srgbClr val="1108CE"/>
                </a:solidFill>
              </a:rPr>
              <a:t>Specific: </a:t>
            </a:r>
            <a:r>
              <a:rPr lang="zh-CN" altLang="en-US" sz="2000" b="1" dirty="0" smtClean="0">
                <a:solidFill>
                  <a:srgbClr val="1108CE"/>
                </a:solidFill>
              </a:rPr>
              <a:t>明确性          </a:t>
            </a:r>
            <a:r>
              <a:rPr lang="en-US" altLang="zh-CN" sz="2000" b="1" dirty="0" smtClean="0">
                <a:solidFill>
                  <a:srgbClr val="1108CE"/>
                </a:solidFill>
              </a:rPr>
              <a:t>Measurable:</a:t>
            </a:r>
            <a:r>
              <a:rPr lang="zh-CN" altLang="en-US" sz="2000" b="1" dirty="0" smtClean="0">
                <a:solidFill>
                  <a:srgbClr val="1108CE"/>
                </a:solidFill>
              </a:rPr>
              <a:t>衡量性 </a:t>
            </a:r>
            <a:endParaRPr lang="en-US" altLang="zh-CN" sz="2000" b="1" dirty="0" smtClean="0">
              <a:solidFill>
                <a:srgbClr val="1108CE"/>
              </a:solidFill>
            </a:endParaRPr>
          </a:p>
          <a:p>
            <a:r>
              <a:rPr lang="en-US" altLang="zh-CN" sz="2000" b="1" dirty="0" smtClean="0">
                <a:solidFill>
                  <a:srgbClr val="1108CE"/>
                </a:solidFill>
              </a:rPr>
              <a:t>Acceptable:</a:t>
            </a:r>
            <a:r>
              <a:rPr lang="zh-CN" altLang="en-US" sz="2000" b="1" dirty="0" smtClean="0">
                <a:solidFill>
                  <a:srgbClr val="1108CE"/>
                </a:solidFill>
              </a:rPr>
              <a:t>可接受性   </a:t>
            </a:r>
            <a:r>
              <a:rPr lang="en-US" altLang="zh-CN" sz="2000" b="1" dirty="0" smtClean="0">
                <a:solidFill>
                  <a:srgbClr val="1108CE"/>
                </a:solidFill>
              </a:rPr>
              <a:t>Realistic:</a:t>
            </a:r>
            <a:r>
              <a:rPr lang="zh-CN" altLang="en-US" sz="2000" b="1" dirty="0" smtClean="0">
                <a:solidFill>
                  <a:srgbClr val="1108CE"/>
                </a:solidFill>
              </a:rPr>
              <a:t>实际性 </a:t>
            </a:r>
            <a:endParaRPr lang="en-US" altLang="zh-CN" sz="2000" b="1" dirty="0" smtClean="0">
              <a:solidFill>
                <a:srgbClr val="1108CE"/>
              </a:solidFill>
            </a:endParaRPr>
          </a:p>
          <a:p>
            <a:r>
              <a:rPr lang="en-US" altLang="zh-CN" sz="2000" b="1" dirty="0" smtClean="0">
                <a:solidFill>
                  <a:srgbClr val="1108CE"/>
                </a:solidFill>
              </a:rPr>
              <a:t>Timed:</a:t>
            </a:r>
            <a:r>
              <a:rPr lang="zh-CN" altLang="en-US" sz="2000" b="1" dirty="0" smtClean="0">
                <a:solidFill>
                  <a:srgbClr val="1108CE"/>
                </a:solidFill>
              </a:rPr>
              <a:t>时限性</a:t>
            </a:r>
            <a:endParaRPr lang="zh-CN" altLang="en-US" sz="2000" b="1" dirty="0">
              <a:solidFill>
                <a:srgbClr val="1108C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2267272" y="510952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100000"/>
              </a:lnSpc>
            </a:pPr>
            <a:r>
              <a:rPr kumimoji="1" lang="en-US" altLang="zh-CN" sz="4000" b="1" dirty="0">
                <a:latin typeface="宋体" charset="-122"/>
                <a:ea typeface="宋体" charset="-122"/>
              </a:rPr>
              <a:t>PCDA</a:t>
            </a:r>
            <a:r>
              <a:rPr kumimoji="1" lang="zh-CN" altLang="en-US" sz="4000" b="1" dirty="0">
                <a:latin typeface="宋体" charset="-122"/>
                <a:ea typeface="宋体" charset="-122"/>
              </a:rPr>
              <a:t>循环法四大要素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76957" y="3200400"/>
            <a:ext cx="82073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</a:pPr>
            <a:endParaRPr lang="zh-CN" altLang="zh-CN" sz="2400">
              <a:solidFill>
                <a:schemeClr val="accent2"/>
              </a:solidFill>
              <a:ea typeface="宋体" charset="-122"/>
            </a:endParaRP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1018282" y="2708275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1018282" y="2708275"/>
            <a:ext cx="16541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6130032" y="1628775"/>
            <a:ext cx="0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6130032" y="1628775"/>
            <a:ext cx="23764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186932" y="1989138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4186932" y="1989138"/>
            <a:ext cx="1943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2674045" y="234950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2674045" y="2349500"/>
            <a:ext cx="1511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1018282" y="2349500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800">
                <a:solidFill>
                  <a:srgbClr val="000066"/>
                </a:solidFill>
                <a:ea typeface="宋体" charset="-122"/>
              </a:rPr>
              <a:t>计划（</a:t>
            </a:r>
            <a:r>
              <a:rPr lang="en-US" altLang="zh-CN" sz="1800">
                <a:solidFill>
                  <a:srgbClr val="000066"/>
                </a:solidFill>
                <a:ea typeface="宋体" charset="-122"/>
              </a:rPr>
              <a:t>Plan</a:t>
            </a:r>
            <a:r>
              <a:rPr lang="zh-CN" altLang="en-US" sz="1800">
                <a:solidFill>
                  <a:srgbClr val="000066"/>
                </a:solidFill>
                <a:ea typeface="宋体" charset="-122"/>
              </a:rPr>
              <a:t>）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726432" y="2008188"/>
            <a:ext cx="1409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800">
                <a:solidFill>
                  <a:srgbClr val="000066"/>
                </a:solidFill>
                <a:ea typeface="宋体" charset="-122"/>
              </a:rPr>
              <a:t>执行（</a:t>
            </a:r>
            <a:r>
              <a:rPr lang="en-US" altLang="zh-CN" sz="1800">
                <a:solidFill>
                  <a:srgbClr val="000066"/>
                </a:solidFill>
                <a:ea typeface="宋体" charset="-122"/>
              </a:rPr>
              <a:t>Do</a:t>
            </a:r>
            <a:r>
              <a:rPr lang="zh-CN" altLang="en-US" sz="1800">
                <a:solidFill>
                  <a:srgbClr val="000066"/>
                </a:solidFill>
                <a:ea typeface="宋体" charset="-122"/>
              </a:rPr>
              <a:t>）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4329807" y="1628775"/>
            <a:ext cx="1790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800">
                <a:solidFill>
                  <a:srgbClr val="000066"/>
                </a:solidFill>
                <a:ea typeface="宋体" charset="-122"/>
              </a:rPr>
              <a:t>检查（</a:t>
            </a:r>
            <a:r>
              <a:rPr lang="en-US" altLang="zh-CN" sz="1800">
                <a:solidFill>
                  <a:srgbClr val="000066"/>
                </a:solidFill>
                <a:ea typeface="宋体" charset="-122"/>
              </a:rPr>
              <a:t>Check</a:t>
            </a:r>
            <a:r>
              <a:rPr lang="zh-CN" altLang="en-US" sz="1800">
                <a:solidFill>
                  <a:srgbClr val="000066"/>
                </a:solidFill>
                <a:ea typeface="宋体" charset="-122"/>
              </a:rPr>
              <a:t>）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6182420" y="1289050"/>
            <a:ext cx="2506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1800">
                <a:solidFill>
                  <a:srgbClr val="000066"/>
                </a:solidFill>
                <a:ea typeface="宋体" charset="-122"/>
              </a:rPr>
              <a:t>修正再执行（</a:t>
            </a:r>
            <a:r>
              <a:rPr lang="en-US" altLang="zh-CN" sz="1800">
                <a:solidFill>
                  <a:srgbClr val="000066"/>
                </a:solidFill>
                <a:ea typeface="宋体" charset="-122"/>
              </a:rPr>
              <a:t>Action</a:t>
            </a:r>
            <a:r>
              <a:rPr lang="zh-CN" altLang="en-US" sz="1800">
                <a:solidFill>
                  <a:srgbClr val="000066"/>
                </a:solidFill>
                <a:ea typeface="宋体" charset="-122"/>
              </a:rPr>
              <a:t>）</a:t>
            </a:r>
          </a:p>
        </p:txBody>
      </p: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251520" y="2997200"/>
            <a:ext cx="8532812" cy="257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800" dirty="0">
                <a:solidFill>
                  <a:srgbClr val="000066"/>
                </a:solidFill>
                <a:ea typeface="宋体" charset="-122"/>
              </a:rPr>
              <a:t>      </a:t>
            </a:r>
            <a:r>
              <a:rPr kumimoji="1" lang="zh-CN" altLang="en-US" sz="2400" dirty="0">
                <a:latin typeface="Times New Roman" pitchFamily="18" charset="0"/>
                <a:ea typeface="宋体" charset="-122"/>
              </a:rPr>
              <a:t>在工作程序</a:t>
            </a:r>
            <a:r>
              <a:rPr kumimoji="1" lang="en-US" altLang="zh-CN" sz="2400" dirty="0">
                <a:latin typeface="Times New Roman" pitchFamily="18" charset="0"/>
                <a:ea typeface="宋体" charset="-122"/>
              </a:rPr>
              <a:t>Plan     Do     Check    Action</a:t>
            </a:r>
            <a:r>
              <a:rPr kumimoji="1" lang="zh-CN" altLang="en-US" sz="2400" dirty="0">
                <a:latin typeface="Times New Roman" pitchFamily="18" charset="0"/>
                <a:ea typeface="宋体" charset="-122"/>
              </a:rPr>
              <a:t>过程中：</a:t>
            </a:r>
          </a:p>
          <a:p>
            <a:pPr algn="l">
              <a:lnSpc>
                <a:spcPct val="130000"/>
              </a:lnSpc>
            </a:pPr>
            <a:r>
              <a:rPr kumimoji="1" lang="zh-CN" altLang="en-US" sz="2400" dirty="0">
                <a:latin typeface="Times New Roman" pitchFamily="18" charset="0"/>
                <a:ea typeface="宋体" charset="-122"/>
              </a:rPr>
              <a:t>     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itchFamily="18" charset="0"/>
                <a:ea typeface="宋体" charset="-122"/>
              </a:rPr>
              <a:t>☻</a:t>
            </a:r>
            <a:r>
              <a:rPr kumimoji="1" lang="zh-CN" altLang="en-US" sz="2400" dirty="0">
                <a:latin typeface="Times New Roman" pitchFamily="18" charset="0"/>
                <a:ea typeface="宋体" charset="-122"/>
              </a:rPr>
              <a:t> </a:t>
            </a:r>
            <a:r>
              <a:rPr kumimoji="1" lang="en-US" altLang="zh-CN" sz="2400" dirty="0">
                <a:latin typeface="Times New Roman" pitchFamily="18" charset="0"/>
                <a:ea typeface="宋体" charset="-122"/>
              </a:rPr>
              <a:t>Plan</a:t>
            </a:r>
            <a:r>
              <a:rPr kumimoji="1" lang="zh-CN" altLang="en-US" sz="2400" dirty="0">
                <a:latin typeface="Times New Roman" pitchFamily="18" charset="0"/>
                <a:ea typeface="宋体" charset="-122"/>
              </a:rPr>
              <a:t>即拟订计划，制订计划目标，制订计划做法；</a:t>
            </a:r>
          </a:p>
          <a:p>
            <a:pPr algn="l">
              <a:lnSpc>
                <a:spcPct val="130000"/>
              </a:lnSpc>
            </a:pPr>
            <a:r>
              <a:rPr kumimoji="1" lang="zh-CN" altLang="en-US" sz="2400" dirty="0">
                <a:latin typeface="Times New Roman" pitchFamily="18" charset="0"/>
                <a:ea typeface="宋体" charset="-122"/>
              </a:rPr>
              <a:t>     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itchFamily="18" charset="0"/>
                <a:ea typeface="宋体" charset="-122"/>
              </a:rPr>
              <a:t>☻</a:t>
            </a:r>
            <a:r>
              <a:rPr kumimoji="1" lang="zh-CN" altLang="en-US" sz="2400" dirty="0">
                <a:latin typeface="Times New Roman" pitchFamily="18" charset="0"/>
                <a:ea typeface="宋体" charset="-122"/>
              </a:rPr>
              <a:t> </a:t>
            </a:r>
            <a:r>
              <a:rPr kumimoji="1" lang="en-US" altLang="zh-CN" sz="2400" dirty="0">
                <a:latin typeface="Times New Roman" pitchFamily="18" charset="0"/>
                <a:ea typeface="宋体" charset="-122"/>
              </a:rPr>
              <a:t>Do</a:t>
            </a:r>
            <a:r>
              <a:rPr kumimoji="1" lang="zh-CN" altLang="en-US" sz="2400" dirty="0">
                <a:latin typeface="Times New Roman" pitchFamily="18" charset="0"/>
                <a:ea typeface="宋体" charset="-122"/>
              </a:rPr>
              <a:t>即执行实施，并加以控制；</a:t>
            </a:r>
          </a:p>
          <a:p>
            <a:pPr algn="l">
              <a:lnSpc>
                <a:spcPct val="130000"/>
              </a:lnSpc>
            </a:pPr>
            <a:r>
              <a:rPr kumimoji="1" lang="zh-CN" altLang="en-US" sz="2400" dirty="0">
                <a:latin typeface="Times New Roman" pitchFamily="18" charset="0"/>
                <a:ea typeface="宋体" charset="-122"/>
              </a:rPr>
              <a:t>     </a:t>
            </a:r>
            <a:r>
              <a:rPr kumimoji="1" lang="zh-CN" altLang="en-US" sz="2400" dirty="0">
                <a:solidFill>
                  <a:srgbClr val="FF0000"/>
                </a:solidFill>
                <a:latin typeface="Times New Roman" pitchFamily="18" charset="0"/>
                <a:ea typeface="宋体" charset="-122"/>
              </a:rPr>
              <a:t>☻</a:t>
            </a:r>
            <a:r>
              <a:rPr kumimoji="1" lang="zh-CN" altLang="en-US" sz="2400" dirty="0">
                <a:latin typeface="Times New Roman" pitchFamily="18" charset="0"/>
                <a:ea typeface="宋体" charset="-122"/>
              </a:rPr>
              <a:t> </a:t>
            </a:r>
            <a:r>
              <a:rPr kumimoji="1" lang="en-US" altLang="zh-CN" sz="2400" dirty="0">
                <a:latin typeface="Times New Roman" pitchFamily="18" charset="0"/>
                <a:ea typeface="宋体" charset="-122"/>
              </a:rPr>
              <a:t>Check</a:t>
            </a:r>
            <a:r>
              <a:rPr kumimoji="1" lang="zh-CN" altLang="en-US" sz="2400" dirty="0">
                <a:latin typeface="Times New Roman" pitchFamily="18" charset="0"/>
                <a:ea typeface="宋体" charset="-122"/>
              </a:rPr>
              <a:t>即确认或评估执行状况与目标之差距；</a:t>
            </a:r>
          </a:p>
          <a:p>
            <a:pPr algn="l">
              <a:lnSpc>
                <a:spcPct val="130000"/>
              </a:lnSpc>
            </a:pPr>
            <a:r>
              <a:rPr kumimoji="1" lang="zh-CN" altLang="en-US" sz="2400" dirty="0">
                <a:solidFill>
                  <a:srgbClr val="FF0000"/>
                </a:solidFill>
                <a:latin typeface="Times New Roman" pitchFamily="18" charset="0"/>
                <a:ea typeface="宋体" charset="-122"/>
              </a:rPr>
              <a:t>     ☻</a:t>
            </a:r>
            <a:r>
              <a:rPr kumimoji="1" lang="zh-CN" altLang="en-US" sz="2400" dirty="0">
                <a:latin typeface="Times New Roman" pitchFamily="18" charset="0"/>
                <a:ea typeface="宋体" charset="-122"/>
              </a:rPr>
              <a:t> </a:t>
            </a:r>
            <a:r>
              <a:rPr kumimoji="1" lang="en-US" altLang="zh-CN" sz="2400" dirty="0">
                <a:latin typeface="Times New Roman" pitchFamily="18" charset="0"/>
                <a:ea typeface="宋体" charset="-122"/>
              </a:rPr>
              <a:t>Action</a:t>
            </a:r>
            <a:r>
              <a:rPr kumimoji="1" lang="zh-CN" altLang="en-US" sz="2400" dirty="0">
                <a:latin typeface="Times New Roman" pitchFamily="18" charset="0"/>
                <a:ea typeface="宋体" charset="-122"/>
              </a:rPr>
              <a:t>即执行结果与目标值之差距探讨，并</a:t>
            </a:r>
            <a:r>
              <a:rPr kumimoji="1" lang="zh-CN" altLang="en-US" sz="2400" dirty="0" smtClean="0">
                <a:latin typeface="Times New Roman" pitchFamily="18" charset="0"/>
                <a:ea typeface="宋体" charset="-122"/>
              </a:rPr>
              <a:t>修正采取</a:t>
            </a:r>
            <a:r>
              <a:rPr kumimoji="1" lang="zh-CN" altLang="en-US" sz="2400" dirty="0">
                <a:latin typeface="Times New Roman" pitchFamily="18" charset="0"/>
                <a:ea typeface="宋体" charset="-122"/>
              </a:rPr>
              <a:t>措施。</a:t>
            </a: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3060204" y="3356992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3780284" y="3356992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411" name="Line 19"/>
          <p:cNvSpPr>
            <a:spLocks noChangeShapeType="1"/>
          </p:cNvSpPr>
          <p:nvPr/>
        </p:nvSpPr>
        <p:spPr bwMode="auto">
          <a:xfrm>
            <a:off x="4932412" y="3356992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0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1108CE"/>
                </a:solidFill>
                <a:latin typeface="华文楷体" pitchFamily="2" charset="-122"/>
                <a:ea typeface="华文楷体" pitchFamily="2" charset="-122"/>
              </a:rPr>
              <a:t>做好你的工作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844973" y="260648"/>
            <a:ext cx="75596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100000"/>
              </a:lnSpc>
            </a:pPr>
            <a:r>
              <a:rPr kumimoji="1" lang="zh-CN" altLang="en-US" sz="4000" b="1" dirty="0" smtClean="0">
                <a:latin typeface="Times New Roman" pitchFamily="18" charset="0"/>
                <a:ea typeface="宋体" charset="-122"/>
              </a:rPr>
              <a:t>图表法：鱼</a:t>
            </a:r>
            <a:r>
              <a:rPr kumimoji="1" lang="zh-CN" altLang="en-US" sz="4000" b="1" dirty="0">
                <a:latin typeface="Times New Roman" pitchFamily="18" charset="0"/>
                <a:ea typeface="宋体" charset="-122"/>
              </a:rPr>
              <a:t>骨</a:t>
            </a:r>
            <a:r>
              <a:rPr kumimoji="1" lang="zh-CN" altLang="en-US" sz="4000" b="1" dirty="0" smtClean="0">
                <a:latin typeface="Times New Roman" pitchFamily="18" charset="0"/>
                <a:ea typeface="宋体" charset="-122"/>
              </a:rPr>
              <a:t>图</a:t>
            </a:r>
            <a:endParaRPr kumimoji="1" lang="zh-CN" altLang="en-US" sz="4000" b="1" dirty="0">
              <a:latin typeface="Times New Roman" pitchFamily="18" charset="0"/>
              <a:ea typeface="宋体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5576" y="1484313"/>
            <a:ext cx="7764462" cy="4764087"/>
            <a:chOff x="204" y="935"/>
            <a:chExt cx="5419" cy="3040"/>
          </a:xfrm>
        </p:grpSpPr>
        <p:sp>
          <p:nvSpPr>
            <p:cNvPr id="61444" name="Line 4"/>
            <p:cNvSpPr>
              <a:spLocks noChangeShapeType="1"/>
            </p:cNvSpPr>
            <p:nvPr/>
          </p:nvSpPr>
          <p:spPr bwMode="auto">
            <a:xfrm>
              <a:off x="249" y="2251"/>
              <a:ext cx="45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4830" y="1979"/>
              <a:ext cx="617" cy="544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zh-CN" altLang="en-US" sz="2800" b="1" dirty="0" smtClean="0">
                  <a:ea typeface="宋体" charset="-122"/>
                </a:rPr>
                <a:t>会议</a:t>
              </a:r>
              <a:endParaRPr lang="zh-CN" altLang="en-US" sz="2800" b="1" dirty="0">
                <a:ea typeface="宋体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sz="2800" b="1" dirty="0">
                  <a:ea typeface="宋体" charset="-122"/>
                </a:rPr>
                <a:t>失败</a:t>
              </a:r>
            </a:p>
          </p:txBody>
        </p:sp>
        <p:sp>
          <p:nvSpPr>
            <p:cNvPr id="61446" name="Line 6"/>
            <p:cNvSpPr>
              <a:spLocks noChangeShapeType="1"/>
            </p:cNvSpPr>
            <p:nvPr/>
          </p:nvSpPr>
          <p:spPr bwMode="auto">
            <a:xfrm>
              <a:off x="1701" y="1298"/>
              <a:ext cx="635" cy="9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47" name="Line 7"/>
            <p:cNvSpPr>
              <a:spLocks noChangeShapeType="1"/>
            </p:cNvSpPr>
            <p:nvPr/>
          </p:nvSpPr>
          <p:spPr bwMode="auto">
            <a:xfrm>
              <a:off x="431" y="2024"/>
              <a:ext cx="172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48" name="Line 8"/>
            <p:cNvSpPr>
              <a:spLocks noChangeShapeType="1"/>
            </p:cNvSpPr>
            <p:nvPr/>
          </p:nvSpPr>
          <p:spPr bwMode="auto">
            <a:xfrm flipH="1">
              <a:off x="2699" y="1389"/>
              <a:ext cx="1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49" name="Line 9"/>
            <p:cNvSpPr>
              <a:spLocks noChangeShapeType="1"/>
            </p:cNvSpPr>
            <p:nvPr/>
          </p:nvSpPr>
          <p:spPr bwMode="auto">
            <a:xfrm flipV="1">
              <a:off x="249" y="2251"/>
              <a:ext cx="681" cy="1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0" name="Rectangle 10"/>
            <p:cNvSpPr>
              <a:spLocks noChangeArrowheads="1"/>
            </p:cNvSpPr>
            <p:nvPr/>
          </p:nvSpPr>
          <p:spPr bwMode="auto">
            <a:xfrm>
              <a:off x="1429" y="935"/>
              <a:ext cx="544" cy="31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zh-CN" altLang="en-US" sz="2400" dirty="0">
                  <a:ea typeface="宋体" charset="-122"/>
                </a:rPr>
                <a:t>设备</a:t>
              </a:r>
            </a:p>
          </p:txBody>
        </p:sp>
        <p:sp>
          <p:nvSpPr>
            <p:cNvPr id="61451" name="Rectangle 11"/>
            <p:cNvSpPr>
              <a:spLocks noChangeArrowheads="1"/>
            </p:cNvSpPr>
            <p:nvPr/>
          </p:nvSpPr>
          <p:spPr bwMode="auto">
            <a:xfrm>
              <a:off x="2381" y="935"/>
              <a:ext cx="544" cy="31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zh-CN" altLang="en-US" sz="2400">
                  <a:ea typeface="宋体" charset="-122"/>
                </a:rPr>
                <a:t>人力</a:t>
              </a:r>
            </a:p>
          </p:txBody>
        </p:sp>
        <p:sp>
          <p:nvSpPr>
            <p:cNvPr id="61452" name="Rectangle 12"/>
            <p:cNvSpPr>
              <a:spLocks noChangeArrowheads="1"/>
            </p:cNvSpPr>
            <p:nvPr/>
          </p:nvSpPr>
          <p:spPr bwMode="auto">
            <a:xfrm>
              <a:off x="3515" y="3657"/>
              <a:ext cx="544" cy="31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zh-CN" altLang="en-US" sz="2400" dirty="0" smtClean="0">
                  <a:ea typeface="宋体" charset="-122"/>
                </a:rPr>
                <a:t>环境</a:t>
              </a:r>
              <a:endParaRPr lang="zh-CN" altLang="en-US" sz="2400" dirty="0">
                <a:ea typeface="宋体" charset="-122"/>
              </a:endParaRPr>
            </a:p>
          </p:txBody>
        </p:sp>
        <p:sp>
          <p:nvSpPr>
            <p:cNvPr id="61453" name="Rectangle 13"/>
            <p:cNvSpPr>
              <a:spLocks noChangeArrowheads="1"/>
            </p:cNvSpPr>
            <p:nvPr/>
          </p:nvSpPr>
          <p:spPr bwMode="auto">
            <a:xfrm>
              <a:off x="1746" y="3657"/>
              <a:ext cx="544" cy="31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zh-CN" altLang="en-US" sz="2400">
                  <a:ea typeface="宋体" charset="-122"/>
                </a:rPr>
                <a:t>方法</a:t>
              </a:r>
            </a:p>
          </p:txBody>
        </p:sp>
        <p:sp>
          <p:nvSpPr>
            <p:cNvPr id="61454" name="Rectangle 14"/>
            <p:cNvSpPr>
              <a:spLocks noChangeArrowheads="1"/>
            </p:cNvSpPr>
            <p:nvPr/>
          </p:nvSpPr>
          <p:spPr bwMode="auto">
            <a:xfrm>
              <a:off x="204" y="3657"/>
              <a:ext cx="544" cy="31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zh-CN" altLang="en-US" sz="2400">
                  <a:ea typeface="宋体" charset="-122"/>
                </a:rPr>
                <a:t>材料</a:t>
              </a:r>
            </a:p>
          </p:txBody>
        </p:sp>
        <p:sp>
          <p:nvSpPr>
            <p:cNvPr id="61455" name="Text Box 15"/>
            <p:cNvSpPr txBox="1">
              <a:spLocks noChangeArrowheads="1"/>
            </p:cNvSpPr>
            <p:nvPr/>
          </p:nvSpPr>
          <p:spPr bwMode="auto">
            <a:xfrm>
              <a:off x="519" y="1785"/>
              <a:ext cx="1377" cy="2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000">
                  <a:ea typeface="宋体" charset="-122"/>
                </a:rPr>
                <a:t>麦克风音质模糊</a:t>
              </a:r>
            </a:p>
          </p:txBody>
        </p:sp>
        <p:sp>
          <p:nvSpPr>
            <p:cNvPr id="61456" name="Line 16"/>
            <p:cNvSpPr>
              <a:spLocks noChangeShapeType="1"/>
            </p:cNvSpPr>
            <p:nvPr/>
          </p:nvSpPr>
          <p:spPr bwMode="auto">
            <a:xfrm>
              <a:off x="249" y="1661"/>
              <a:ext cx="167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7" name="Text Box 17"/>
            <p:cNvSpPr txBox="1">
              <a:spLocks noChangeArrowheads="1"/>
            </p:cNvSpPr>
            <p:nvPr/>
          </p:nvSpPr>
          <p:spPr bwMode="auto">
            <a:xfrm>
              <a:off x="413" y="1422"/>
              <a:ext cx="1021" cy="2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000">
                  <a:ea typeface="宋体" charset="-122"/>
                </a:rPr>
                <a:t>投影机故障</a:t>
              </a:r>
            </a:p>
          </p:txBody>
        </p:sp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>
              <a:off x="2608" y="1298"/>
              <a:ext cx="635" cy="9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59" name="Line 19"/>
            <p:cNvSpPr>
              <a:spLocks noChangeShapeType="1"/>
            </p:cNvSpPr>
            <p:nvPr/>
          </p:nvSpPr>
          <p:spPr bwMode="auto">
            <a:xfrm flipH="1">
              <a:off x="2880" y="1661"/>
              <a:ext cx="1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 flipH="1">
              <a:off x="3061" y="1933"/>
              <a:ext cx="1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61" name="Text Box 21"/>
            <p:cNvSpPr txBox="1">
              <a:spLocks noChangeArrowheads="1"/>
            </p:cNvSpPr>
            <p:nvPr/>
          </p:nvSpPr>
          <p:spPr bwMode="auto">
            <a:xfrm>
              <a:off x="3180" y="1150"/>
              <a:ext cx="1020" cy="2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000">
                  <a:ea typeface="宋体" charset="-122"/>
                </a:rPr>
                <a:t>与会者迟到</a:t>
              </a:r>
            </a:p>
          </p:txBody>
        </p:sp>
        <p:sp>
          <p:nvSpPr>
            <p:cNvPr id="61462" name="Text Box 22"/>
            <p:cNvSpPr txBox="1">
              <a:spLocks noChangeArrowheads="1"/>
            </p:cNvSpPr>
            <p:nvPr/>
          </p:nvSpPr>
          <p:spPr bwMode="auto">
            <a:xfrm>
              <a:off x="2994" y="1422"/>
              <a:ext cx="1740" cy="25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000" dirty="0" smtClean="0">
                  <a:ea typeface="宋体" charset="-122"/>
                </a:rPr>
                <a:t>主持人未能</a:t>
              </a:r>
              <a:r>
                <a:rPr lang="zh-CN" altLang="en-US" sz="2000" dirty="0">
                  <a:ea typeface="宋体" charset="-122"/>
                </a:rPr>
                <a:t>控制全局</a:t>
              </a:r>
            </a:p>
          </p:txBody>
        </p:sp>
        <p:sp>
          <p:nvSpPr>
            <p:cNvPr id="61463" name="Text Box 23"/>
            <p:cNvSpPr txBox="1">
              <a:spLocks noChangeArrowheads="1"/>
            </p:cNvSpPr>
            <p:nvPr/>
          </p:nvSpPr>
          <p:spPr bwMode="auto">
            <a:xfrm>
              <a:off x="3156" y="1694"/>
              <a:ext cx="1740" cy="25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000" dirty="0" smtClean="0">
                  <a:ea typeface="宋体" charset="-122"/>
                </a:rPr>
                <a:t>参会人员未</a:t>
              </a:r>
              <a:r>
                <a:rPr lang="zh-CN" altLang="en-US" sz="2000" dirty="0">
                  <a:ea typeface="宋体" charset="-122"/>
                </a:rPr>
                <a:t>积极发言</a:t>
              </a:r>
            </a:p>
          </p:txBody>
        </p:sp>
        <p:sp>
          <p:nvSpPr>
            <p:cNvPr id="61464" name="Line 24"/>
            <p:cNvSpPr>
              <a:spLocks noChangeShapeType="1"/>
            </p:cNvSpPr>
            <p:nvPr/>
          </p:nvSpPr>
          <p:spPr bwMode="auto">
            <a:xfrm flipH="1">
              <a:off x="350" y="3430"/>
              <a:ext cx="14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65" name="Line 25"/>
            <p:cNvSpPr>
              <a:spLocks noChangeShapeType="1"/>
            </p:cNvSpPr>
            <p:nvPr/>
          </p:nvSpPr>
          <p:spPr bwMode="auto">
            <a:xfrm flipH="1">
              <a:off x="531" y="3067"/>
              <a:ext cx="154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66" name="Line 26"/>
            <p:cNvSpPr>
              <a:spLocks noChangeShapeType="1"/>
            </p:cNvSpPr>
            <p:nvPr/>
          </p:nvSpPr>
          <p:spPr bwMode="auto">
            <a:xfrm flipH="1">
              <a:off x="713" y="2704"/>
              <a:ext cx="14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67" name="Text Box 27"/>
            <p:cNvSpPr txBox="1">
              <a:spLocks noChangeArrowheads="1"/>
            </p:cNvSpPr>
            <p:nvPr/>
          </p:nvSpPr>
          <p:spPr bwMode="auto">
            <a:xfrm>
              <a:off x="769" y="2432"/>
              <a:ext cx="1024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000" dirty="0" smtClean="0">
                  <a:ea typeface="宋体" charset="-122"/>
                </a:rPr>
                <a:t>文件不</a:t>
              </a:r>
              <a:r>
                <a:rPr lang="zh-CN" altLang="en-US" sz="2000" dirty="0">
                  <a:ea typeface="宋体" charset="-122"/>
                </a:rPr>
                <a:t>详细</a:t>
              </a:r>
            </a:p>
          </p:txBody>
        </p:sp>
        <p:sp>
          <p:nvSpPr>
            <p:cNvPr id="61468" name="Text Box 28"/>
            <p:cNvSpPr txBox="1">
              <a:spLocks noChangeArrowheads="1"/>
            </p:cNvSpPr>
            <p:nvPr/>
          </p:nvSpPr>
          <p:spPr bwMode="auto">
            <a:xfrm>
              <a:off x="631" y="2840"/>
              <a:ext cx="1382" cy="25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000" dirty="0" smtClean="0">
                  <a:ea typeface="宋体" charset="-122"/>
                </a:rPr>
                <a:t>资料准备</a:t>
              </a:r>
              <a:r>
                <a:rPr lang="zh-CN" altLang="en-US" sz="2000" dirty="0">
                  <a:ea typeface="宋体" charset="-122"/>
                </a:rPr>
                <a:t>不充分</a:t>
              </a:r>
            </a:p>
          </p:txBody>
        </p:sp>
        <p:sp>
          <p:nvSpPr>
            <p:cNvPr id="61469" name="Text Box 29"/>
            <p:cNvSpPr txBox="1">
              <a:spLocks noChangeArrowheads="1"/>
            </p:cNvSpPr>
            <p:nvPr/>
          </p:nvSpPr>
          <p:spPr bwMode="auto">
            <a:xfrm>
              <a:off x="407" y="3203"/>
              <a:ext cx="1203" cy="25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000" dirty="0" smtClean="0">
                  <a:ea typeface="宋体" charset="-122"/>
                </a:rPr>
                <a:t>资料</a:t>
              </a:r>
              <a:r>
                <a:rPr lang="zh-CN" altLang="en-US" sz="2000" dirty="0">
                  <a:ea typeface="宋体" charset="-122"/>
                </a:rPr>
                <a:t>备份不够</a:t>
              </a:r>
            </a:p>
          </p:txBody>
        </p:sp>
        <p:sp>
          <p:nvSpPr>
            <p:cNvPr id="61470" name="Line 30"/>
            <p:cNvSpPr>
              <a:spLocks noChangeShapeType="1"/>
            </p:cNvSpPr>
            <p:nvPr/>
          </p:nvSpPr>
          <p:spPr bwMode="auto">
            <a:xfrm flipV="1">
              <a:off x="1837" y="2205"/>
              <a:ext cx="725" cy="14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71" name="Line 31"/>
            <p:cNvSpPr>
              <a:spLocks noChangeShapeType="1"/>
            </p:cNvSpPr>
            <p:nvPr/>
          </p:nvSpPr>
          <p:spPr bwMode="auto">
            <a:xfrm flipH="1">
              <a:off x="2063" y="3249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72" name="Line 32"/>
            <p:cNvSpPr>
              <a:spLocks noChangeShapeType="1"/>
            </p:cNvSpPr>
            <p:nvPr/>
          </p:nvSpPr>
          <p:spPr bwMode="auto">
            <a:xfrm flipH="1">
              <a:off x="2266" y="2840"/>
              <a:ext cx="16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73" name="Text Box 33"/>
            <p:cNvSpPr txBox="1">
              <a:spLocks noChangeArrowheads="1"/>
            </p:cNvSpPr>
            <p:nvPr/>
          </p:nvSpPr>
          <p:spPr bwMode="auto">
            <a:xfrm>
              <a:off x="2511" y="2568"/>
              <a:ext cx="1203" cy="25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000" dirty="0" smtClean="0">
                  <a:ea typeface="宋体" charset="-122"/>
                </a:rPr>
                <a:t>会议前</a:t>
              </a:r>
              <a:r>
                <a:rPr lang="zh-CN" altLang="en-US" sz="2000" dirty="0">
                  <a:ea typeface="宋体" charset="-122"/>
                </a:rPr>
                <a:t>没计划</a:t>
              </a:r>
            </a:p>
          </p:txBody>
        </p:sp>
        <p:sp>
          <p:nvSpPr>
            <p:cNvPr id="61474" name="Text Box 34"/>
            <p:cNvSpPr txBox="1">
              <a:spLocks noChangeArrowheads="1"/>
            </p:cNvSpPr>
            <p:nvPr/>
          </p:nvSpPr>
          <p:spPr bwMode="auto">
            <a:xfrm>
              <a:off x="2021" y="3022"/>
              <a:ext cx="1919" cy="25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000" dirty="0">
                  <a:ea typeface="宋体" charset="-122"/>
                </a:rPr>
                <a:t>未能</a:t>
              </a:r>
              <a:r>
                <a:rPr lang="zh-CN" altLang="en-US" sz="2000" dirty="0" smtClean="0">
                  <a:ea typeface="宋体" charset="-122"/>
                </a:rPr>
                <a:t>调动与会者积极性</a:t>
              </a:r>
              <a:endParaRPr lang="zh-CN" altLang="en-US" sz="2000" dirty="0">
                <a:ea typeface="宋体" charset="-122"/>
              </a:endParaRPr>
            </a:p>
          </p:txBody>
        </p:sp>
        <p:sp>
          <p:nvSpPr>
            <p:cNvPr id="61475" name="Line 35"/>
            <p:cNvSpPr>
              <a:spLocks noChangeShapeType="1"/>
            </p:cNvSpPr>
            <p:nvPr/>
          </p:nvSpPr>
          <p:spPr bwMode="auto">
            <a:xfrm flipV="1">
              <a:off x="3651" y="2251"/>
              <a:ext cx="681" cy="14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76" name="Line 36"/>
            <p:cNvSpPr>
              <a:spLocks noChangeShapeType="1"/>
            </p:cNvSpPr>
            <p:nvPr/>
          </p:nvSpPr>
          <p:spPr bwMode="auto">
            <a:xfrm flipH="1">
              <a:off x="3787" y="3385"/>
              <a:ext cx="18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77" name="Line 37"/>
            <p:cNvSpPr>
              <a:spLocks noChangeShapeType="1"/>
            </p:cNvSpPr>
            <p:nvPr/>
          </p:nvSpPr>
          <p:spPr bwMode="auto">
            <a:xfrm flipH="1">
              <a:off x="3990" y="2976"/>
              <a:ext cx="16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478" name="Text Box 38"/>
            <p:cNvSpPr txBox="1">
              <a:spLocks noChangeArrowheads="1"/>
            </p:cNvSpPr>
            <p:nvPr/>
          </p:nvSpPr>
          <p:spPr bwMode="auto">
            <a:xfrm>
              <a:off x="4235" y="2704"/>
              <a:ext cx="1199" cy="2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000">
                  <a:ea typeface="宋体" charset="-122"/>
                </a:rPr>
                <a:t>会议环境太差</a:t>
              </a:r>
            </a:p>
          </p:txBody>
        </p:sp>
        <p:sp>
          <p:nvSpPr>
            <p:cNvPr id="61479" name="Text Box 39"/>
            <p:cNvSpPr txBox="1">
              <a:spLocks noChangeArrowheads="1"/>
            </p:cNvSpPr>
            <p:nvPr/>
          </p:nvSpPr>
          <p:spPr bwMode="auto">
            <a:xfrm>
              <a:off x="3835" y="3158"/>
              <a:ext cx="1740" cy="25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000" dirty="0">
                  <a:ea typeface="宋体" charset="-122"/>
                </a:rPr>
                <a:t>未能及时</a:t>
              </a:r>
              <a:r>
                <a:rPr lang="zh-CN" altLang="en-US" sz="2000" dirty="0" smtClean="0">
                  <a:ea typeface="宋体" charset="-122"/>
                </a:rPr>
                <a:t>通知与会者</a:t>
              </a:r>
              <a:endParaRPr lang="zh-CN" altLang="en-US" sz="2000" dirty="0">
                <a:ea typeface="宋体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0" y="0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1108CE"/>
                </a:solidFill>
                <a:latin typeface="华文楷体" pitchFamily="2" charset="-122"/>
                <a:ea typeface="华文楷体" pitchFamily="2" charset="-122"/>
              </a:rPr>
              <a:t>做好你的工作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762" y="459135"/>
            <a:ext cx="6624638" cy="809625"/>
          </a:xfrm>
        </p:spPr>
        <p:txBody>
          <a:bodyPr/>
          <a:lstStyle/>
          <a:p>
            <a:pPr eaLnBrk="1" hangingPunct="1"/>
            <a:r>
              <a:rPr lang="zh-CN" altLang="en-US" sz="4000" dirty="0" smtClean="0">
                <a:ea typeface="宋体" charset="-122"/>
              </a:rPr>
              <a:t>图表法：甘特图（进程表）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115616" y="1412875"/>
          <a:ext cx="6917134" cy="4730750"/>
        </p:xfrm>
        <a:graphic>
          <a:graphicData uri="http://schemas.openxmlformats.org/presentationml/2006/ole">
            <p:oleObj spid="_x0000_s137218" r:id="rId3" imgW="5257143" imgH="3753374" progId="PBrush">
              <p:embed/>
            </p:oleObj>
          </a:graphicData>
        </a:graphic>
      </p:graphicFrame>
      <p:sp>
        <p:nvSpPr>
          <p:cNvPr id="4" name="矩形 3"/>
          <p:cNvSpPr/>
          <p:nvPr/>
        </p:nvSpPr>
        <p:spPr>
          <a:xfrm>
            <a:off x="0" y="0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1108CE"/>
                </a:solidFill>
                <a:latin typeface="华文楷体" pitchFamily="2" charset="-122"/>
                <a:ea typeface="华文楷体" pitchFamily="2" charset="-122"/>
              </a:rPr>
              <a:t>做好你的工作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2555750" y="332656"/>
            <a:ext cx="640873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lnSpc>
                <a:spcPct val="100000"/>
              </a:lnSpc>
            </a:pPr>
            <a:r>
              <a:rPr kumimoji="1" lang="zh-CN" altLang="en-US" sz="4000" b="1" dirty="0" smtClean="0">
                <a:latin typeface="Times New Roman" pitchFamily="18" charset="0"/>
                <a:ea typeface="宋体" charset="-122"/>
              </a:rPr>
              <a:t>图表法：直方图</a:t>
            </a:r>
            <a:r>
              <a:rPr kumimoji="1" lang="zh-CN" altLang="en-US" sz="4000" b="1" dirty="0">
                <a:latin typeface="Times New Roman" pitchFamily="18" charset="0"/>
                <a:ea typeface="宋体" charset="-122"/>
              </a:rPr>
              <a:t>法  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971550" y="1557338"/>
          <a:ext cx="7239000" cy="4638675"/>
        </p:xfrm>
        <a:graphic>
          <a:graphicData uri="http://schemas.openxmlformats.org/presentationml/2006/ole">
            <p:oleObj spid="_x0000_s140290" name="Chart" r:id="rId3" imgW="6232680" imgH="3993840" progId="Excel.Sheet.8">
              <p:embed/>
            </p:oleObj>
          </a:graphicData>
        </a:graphic>
      </p:graphicFrame>
      <p:sp>
        <p:nvSpPr>
          <p:cNvPr id="4" name="矩形 3"/>
          <p:cNvSpPr/>
          <p:nvPr/>
        </p:nvSpPr>
        <p:spPr>
          <a:xfrm>
            <a:off x="0" y="0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1108CE"/>
                </a:solidFill>
                <a:latin typeface="华文楷体" pitchFamily="2" charset="-122"/>
                <a:ea typeface="华文楷体" pitchFamily="2" charset="-122"/>
              </a:rPr>
              <a:t>做好你的工作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 txBox="1">
            <a:spLocks noChangeArrowheads="1"/>
          </p:cNvSpPr>
          <p:nvPr/>
        </p:nvSpPr>
        <p:spPr bwMode="auto">
          <a:xfrm>
            <a:off x="1128662" y="116632"/>
            <a:ext cx="704373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zh-CN" altLang="en-US" sz="4000" b="1" dirty="0" smtClean="0">
                <a:latin typeface="Times New Roman" pitchFamily="18" charset="0"/>
              </a:rPr>
              <a:t>沟通 的小技巧</a:t>
            </a:r>
            <a:endParaRPr lang="zh-CN" altLang="en-US" sz="4000" b="1" dirty="0">
              <a:latin typeface="Times New Roman" pitchFamily="18" charset="0"/>
            </a:endParaRPr>
          </a:p>
        </p:txBody>
      </p:sp>
      <p:pic>
        <p:nvPicPr>
          <p:cNvPr id="8" name="图片 7" descr="沟通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088" y="764704"/>
            <a:ext cx="363589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圆角矩形 8"/>
          <p:cNvSpPr/>
          <p:nvPr/>
        </p:nvSpPr>
        <p:spPr>
          <a:xfrm>
            <a:off x="107504" y="4653136"/>
            <a:ext cx="4176464" cy="21452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1.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用有朝气的声音立刻回答。</a:t>
            </a:r>
          </a:p>
          <a:p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2.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不要闷声不响地走向主管。</a:t>
            </a:r>
          </a:p>
          <a:p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3.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不要用“做什么、什么事”等同辈的用语回答。</a:t>
            </a:r>
          </a:p>
          <a:p>
            <a:r>
              <a:rPr lang="en-US" altLang="zh-CN" sz="2000" dirty="0" smtClean="0">
                <a:latin typeface="华文新魏" pitchFamily="2" charset="-122"/>
                <a:ea typeface="华文新魏" pitchFamily="2" charset="-122"/>
              </a:rPr>
              <a:t>4.</a:t>
            </a:r>
            <a:r>
              <a:rPr lang="zh-CN" altLang="en-US" sz="2000" dirty="0" smtClean="0">
                <a:latin typeface="华文新魏" pitchFamily="2" charset="-122"/>
                <a:ea typeface="华文新魏" pitchFamily="2" charset="-122"/>
              </a:rPr>
              <a:t>带着您的记事本，以便随时记下主管的指示。</a:t>
            </a:r>
            <a:endParaRPr lang="zh-CN" altLang="en-US" sz="20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0" name="图片 9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501008"/>
            <a:ext cx="468052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2008" y="1408708"/>
            <a:ext cx="827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接受上级领导的工作指示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836712"/>
            <a:ext cx="312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与客户的沟通交流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572000" y="1340768"/>
            <a:ext cx="4176464" cy="21452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1.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热情：售前、售中、售后。</a:t>
            </a:r>
          </a:p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2.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关注：客户、需求、产品。</a:t>
            </a:r>
          </a:p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3.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真心、适度的赞美。</a:t>
            </a:r>
          </a:p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4.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宽容、尊重。</a:t>
            </a:r>
            <a:endParaRPr lang="en-US" altLang="zh-CN" sz="24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5. 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。。。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0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1108CE"/>
                </a:solidFill>
                <a:latin typeface="华文楷体" pitchFamily="2" charset="-122"/>
                <a:ea typeface="华文楷体" pitchFamily="2" charset="-122"/>
              </a:rPr>
              <a:t>做好你的工作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问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412776"/>
            <a:ext cx="1656184" cy="1555224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836712"/>
            <a:ext cx="7043738" cy="582613"/>
          </a:xfrm>
        </p:spPr>
        <p:txBody>
          <a:bodyPr/>
          <a:lstStyle/>
          <a:p>
            <a:pPr algn="l"/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科学的记录方法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</a:rPr>
              <a:t>——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6W3H </a:t>
            </a:r>
          </a:p>
        </p:txBody>
      </p:sp>
      <p:sp>
        <p:nvSpPr>
          <p:cNvPr id="79875" name="Rectangle 2"/>
          <p:cNvSpPr txBox="1">
            <a:spLocks noChangeArrowheads="1"/>
          </p:cNvSpPr>
          <p:nvPr/>
        </p:nvSpPr>
        <p:spPr bwMode="auto">
          <a:xfrm>
            <a:off x="1416694" y="188640"/>
            <a:ext cx="704373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zh-CN" altLang="en-US" sz="4000" b="1" dirty="0">
                <a:latin typeface="Times New Roman" pitchFamily="18" charset="0"/>
              </a:rPr>
              <a:t>聪明地接受工作指令</a:t>
            </a:r>
          </a:p>
        </p:txBody>
      </p:sp>
      <p:sp>
        <p:nvSpPr>
          <p:cNvPr id="79876" name="Rectangle 3"/>
          <p:cNvSpPr txBox="1">
            <a:spLocks noChangeArrowheads="1"/>
          </p:cNvSpPr>
          <p:nvPr/>
        </p:nvSpPr>
        <p:spPr bwMode="auto">
          <a:xfrm>
            <a:off x="971600" y="1484784"/>
            <a:ext cx="38576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altLang="zh-CN" sz="3200" b="1" dirty="0" smtClean="0">
                <a:solidFill>
                  <a:srgbClr val="FF0000"/>
                </a:solidFill>
                <a:latin typeface="宋体" pitchFamily="2" charset="-122"/>
              </a:rPr>
              <a:t>6W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</a:rPr>
              <a:t>：</a:t>
            </a:r>
            <a:endParaRPr lang="en-US" altLang="zh-CN" sz="3200" b="1" dirty="0" smtClean="0">
              <a:solidFill>
                <a:srgbClr val="FF0000"/>
              </a:solidFill>
              <a:latin typeface="宋体" pitchFamily="2" charset="-122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400" dirty="0" smtClean="0">
                <a:latin typeface="宋体" pitchFamily="2" charset="-122"/>
              </a:rPr>
              <a:t>什么</a:t>
            </a:r>
            <a:r>
              <a:rPr lang="zh-CN" altLang="en-US" sz="2400" dirty="0">
                <a:latin typeface="宋体" pitchFamily="2" charset="-122"/>
              </a:rPr>
              <a:t>事？（</a:t>
            </a:r>
            <a:r>
              <a:rPr lang="en-US" altLang="zh-CN" sz="2400" dirty="0">
                <a:latin typeface="宋体" pitchFamily="2" charset="-122"/>
              </a:rPr>
              <a:t>WHAT</a:t>
            </a:r>
            <a:r>
              <a:rPr lang="zh-CN" altLang="en-US" sz="2400" dirty="0">
                <a:latin typeface="宋体" pitchFamily="2" charset="-122"/>
              </a:rPr>
              <a:t>）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400" dirty="0">
                <a:latin typeface="宋体" pitchFamily="2" charset="-122"/>
              </a:rPr>
              <a:t>什么时候？（</a:t>
            </a:r>
            <a:r>
              <a:rPr lang="en-US" altLang="zh-CN" sz="2400" dirty="0">
                <a:latin typeface="宋体" pitchFamily="2" charset="-122"/>
              </a:rPr>
              <a:t>WHEN</a:t>
            </a:r>
            <a:r>
              <a:rPr lang="zh-CN" altLang="en-US" sz="2400" dirty="0">
                <a:latin typeface="宋体" pitchFamily="2" charset="-122"/>
              </a:rPr>
              <a:t>）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400" dirty="0">
                <a:latin typeface="宋体" pitchFamily="2" charset="-122"/>
              </a:rPr>
              <a:t>在哪里？（</a:t>
            </a:r>
            <a:r>
              <a:rPr lang="en-US" altLang="zh-CN" sz="2400" dirty="0">
                <a:latin typeface="宋体" pitchFamily="2" charset="-122"/>
              </a:rPr>
              <a:t>WHERE</a:t>
            </a:r>
            <a:r>
              <a:rPr lang="zh-CN" altLang="en-US" sz="2400" dirty="0">
                <a:latin typeface="宋体" pitchFamily="2" charset="-122"/>
              </a:rPr>
              <a:t>）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400" dirty="0" smtClean="0">
                <a:latin typeface="宋体" pitchFamily="2" charset="-122"/>
              </a:rPr>
              <a:t>谁执行、谁检查、谁监督？</a:t>
            </a:r>
            <a:r>
              <a:rPr lang="zh-CN" altLang="en-US" sz="2400" dirty="0">
                <a:latin typeface="宋体" pitchFamily="2" charset="-122"/>
              </a:rPr>
              <a:t>（</a:t>
            </a:r>
            <a:r>
              <a:rPr lang="en-US" altLang="zh-CN" sz="2400" dirty="0">
                <a:latin typeface="宋体" pitchFamily="2" charset="-122"/>
              </a:rPr>
              <a:t>WHO</a:t>
            </a:r>
            <a:r>
              <a:rPr lang="zh-CN" altLang="en-US" sz="2400" dirty="0">
                <a:latin typeface="宋体" pitchFamily="2" charset="-122"/>
              </a:rPr>
              <a:t>）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400" dirty="0">
                <a:latin typeface="宋体" pitchFamily="2" charset="-122"/>
              </a:rPr>
              <a:t>什么目的？（</a:t>
            </a:r>
            <a:r>
              <a:rPr lang="en-US" altLang="zh-CN" sz="2400" dirty="0">
                <a:latin typeface="宋体" pitchFamily="2" charset="-122"/>
              </a:rPr>
              <a:t>WHY</a:t>
            </a:r>
            <a:r>
              <a:rPr lang="zh-CN" altLang="en-US" sz="2400" dirty="0">
                <a:latin typeface="宋体" pitchFamily="2" charset="-122"/>
              </a:rPr>
              <a:t>）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400" dirty="0">
                <a:latin typeface="宋体" pitchFamily="2" charset="-122"/>
              </a:rPr>
              <a:t>哪些选择？（</a:t>
            </a:r>
            <a:r>
              <a:rPr lang="en-US" altLang="zh-CN" sz="2400" dirty="0">
                <a:latin typeface="宋体" pitchFamily="2" charset="-122"/>
              </a:rPr>
              <a:t>WHICH</a:t>
            </a:r>
            <a:r>
              <a:rPr lang="zh-CN" altLang="en-US" sz="2400" dirty="0">
                <a:latin typeface="宋体" pitchFamily="2" charset="-122"/>
              </a:rPr>
              <a:t>）</a:t>
            </a:r>
          </a:p>
        </p:txBody>
      </p:sp>
      <p:sp>
        <p:nvSpPr>
          <p:cNvPr id="79877" name="Rectangle 3"/>
          <p:cNvSpPr txBox="1">
            <a:spLocks noChangeArrowheads="1"/>
          </p:cNvSpPr>
          <p:nvPr/>
        </p:nvSpPr>
        <p:spPr bwMode="auto">
          <a:xfrm>
            <a:off x="5000625" y="1556792"/>
            <a:ext cx="41433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宋体" pitchFamily="2" charset="-122"/>
              </a:rPr>
              <a:t> </a:t>
            </a:r>
            <a:r>
              <a:rPr lang="en-US" altLang="zh-CN" sz="3200" b="1" dirty="0" smtClean="0">
                <a:solidFill>
                  <a:srgbClr val="FF0000"/>
                </a:solidFill>
                <a:latin typeface="宋体" pitchFamily="2" charset="-122"/>
              </a:rPr>
              <a:t>3H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itchFamily="2" charset="-122"/>
              </a:rPr>
              <a:t>：</a:t>
            </a:r>
            <a:endParaRPr lang="en-US" altLang="zh-CN" sz="2400" dirty="0" smtClean="0">
              <a:latin typeface="宋体" pitchFamily="2" charset="-122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altLang="zh-CN" sz="2400" b="1" dirty="0" smtClean="0">
                <a:latin typeface="宋体" pitchFamily="2" charset="-122"/>
              </a:rPr>
              <a:t>- </a:t>
            </a:r>
            <a:r>
              <a:rPr lang="zh-CN" altLang="en-US" sz="2400" dirty="0" smtClean="0">
                <a:latin typeface="宋体" pitchFamily="2" charset="-122"/>
              </a:rPr>
              <a:t>怎样</a:t>
            </a:r>
            <a:r>
              <a:rPr lang="zh-CN" altLang="en-US" sz="2400" dirty="0">
                <a:latin typeface="宋体" pitchFamily="2" charset="-122"/>
              </a:rPr>
              <a:t>办？（</a:t>
            </a:r>
            <a:r>
              <a:rPr lang="en-US" altLang="zh-CN" sz="2400" dirty="0">
                <a:latin typeface="宋体" pitchFamily="2" charset="-122"/>
              </a:rPr>
              <a:t>HOW</a:t>
            </a:r>
            <a:r>
              <a:rPr lang="zh-CN" altLang="en-US" sz="2400" dirty="0">
                <a:latin typeface="宋体" pitchFamily="2" charset="-122"/>
              </a:rPr>
              <a:t>）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400" dirty="0">
                <a:latin typeface="宋体" pitchFamily="2" charset="-122"/>
              </a:rPr>
              <a:t>多少数量？（</a:t>
            </a:r>
            <a:r>
              <a:rPr lang="en-US" altLang="zh-CN" sz="2400" dirty="0">
                <a:latin typeface="宋体" pitchFamily="2" charset="-122"/>
              </a:rPr>
              <a:t>HOW MANY</a:t>
            </a:r>
            <a:r>
              <a:rPr lang="zh-CN" altLang="en-US" sz="2400" dirty="0">
                <a:latin typeface="宋体" pitchFamily="2" charset="-122"/>
              </a:rPr>
              <a:t>）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400" dirty="0">
                <a:latin typeface="宋体" pitchFamily="2" charset="-122"/>
              </a:rPr>
              <a:t>费用如何？（</a:t>
            </a:r>
            <a:r>
              <a:rPr lang="en-US" altLang="zh-CN" sz="2400" dirty="0">
                <a:latin typeface="宋体" pitchFamily="2" charset="-122"/>
              </a:rPr>
              <a:t>HOW MUCH</a:t>
            </a:r>
            <a:r>
              <a:rPr lang="zh-CN" altLang="en-US" sz="2400" dirty="0">
                <a:latin typeface="宋体" pitchFamily="2" charset="-122"/>
              </a:rPr>
              <a:t>）</a:t>
            </a:r>
          </a:p>
        </p:txBody>
      </p:sp>
      <p:pic>
        <p:nvPicPr>
          <p:cNvPr id="7" name="图片 6" descr="问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484784"/>
            <a:ext cx="144016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512" y="5157192"/>
            <a:ext cx="8712968" cy="1700808"/>
          </a:xfrm>
          <a:prstGeom prst="round2Diag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注意点</a:t>
            </a:r>
            <a:r>
              <a:rPr lang="zh-CN" altLang="en-US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：</a:t>
            </a:r>
            <a:endParaRPr lang="en-US" altLang="zh-CN" b="1" kern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1</a:t>
            </a:r>
            <a:r>
              <a:rPr lang="zh-CN" altLang="en-US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、用笔记本记录主管交办事项的重点：记录、备忘、核对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2</a:t>
            </a:r>
            <a:r>
              <a:rPr lang="zh-CN" altLang="en-US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、正确理解交办任务：让主管把话说完，后再提意见和疑问；</a:t>
            </a:r>
          </a:p>
          <a:p>
            <a:pPr lvl="1">
              <a:spcBef>
                <a:spcPct val="50000"/>
              </a:spcBef>
              <a:defRPr/>
            </a:pPr>
            <a:r>
              <a:rPr lang="zh-CN" altLang="en-US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                                  用自己语言复述，向主管确认；使用</a:t>
            </a:r>
            <a:r>
              <a:rPr lang="en-US" altLang="zh-CN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6W</a:t>
            </a:r>
            <a:r>
              <a:rPr lang="zh-CN" altLang="en-US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、</a:t>
            </a:r>
            <a:r>
              <a:rPr lang="en-US" altLang="zh-CN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3H</a:t>
            </a:r>
            <a:r>
              <a:rPr lang="zh-CN" altLang="en-US" b="1" kern="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来理解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Arial" pitchFamily="34" charset="0"/>
              <a:buNone/>
              <a:tabLst/>
              <a:defRPr/>
            </a:pP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907704" y="1988840"/>
            <a:ext cx="6891337" cy="3067050"/>
          </a:xfrm>
          <a:prstGeom prst="irregularSeal2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altLang="zh-CN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zh-CN" altLang="en-US" sz="2800" b="1" dirty="0" smtClean="0">
                <a:solidFill>
                  <a:srgbClr val="FFFF00"/>
                </a:solidFill>
                <a:latin typeface="Tahoma" pitchFamily="34" charset="0"/>
              </a:rPr>
              <a:t>注意：切忌越级汇报！</a:t>
            </a:r>
            <a:endParaRPr lang="en-US" altLang="zh-CN" sz="2800" b="1" dirty="0" smtClean="0">
              <a:solidFill>
                <a:srgbClr val="FFFF00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FFF00"/>
                </a:solidFill>
                <a:latin typeface="Tahoma" pitchFamily="34" charset="0"/>
              </a:rPr>
              <a:t>除非直接上级指示</a:t>
            </a:r>
            <a:endParaRPr lang="zh-CN" altLang="en-US" sz="2800" b="1" dirty="0"/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1108CE"/>
                </a:solidFill>
                <a:latin typeface="华文楷体" pitchFamily="2" charset="-122"/>
                <a:ea typeface="华文楷体" pitchFamily="2" charset="-122"/>
              </a:rPr>
              <a:t>做好你的工作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272" y="1052736"/>
            <a:ext cx="4952728" cy="2736304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rgbClr val="FF0000"/>
                </a:solidFill>
              </a:rPr>
              <a:t>口头报告的原则：</a:t>
            </a:r>
          </a:p>
          <a:p>
            <a:pPr lvl="1" eaLnBrk="1" hangingPunct="1"/>
            <a:r>
              <a:rPr lang="zh-CN" altLang="en-US" sz="2400" dirty="0" smtClean="0"/>
              <a:t>先说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结论</a:t>
            </a:r>
            <a:r>
              <a:rPr lang="zh-CN" altLang="en-US" sz="2400" dirty="0" smtClean="0"/>
              <a:t>（－经过－理由）</a:t>
            </a:r>
          </a:p>
          <a:p>
            <a:pPr lvl="1" eaLnBrk="1" hangingPunct="1"/>
            <a:r>
              <a:rPr lang="zh-CN" altLang="en-US" sz="2400" dirty="0" smtClean="0"/>
              <a:t>简洁、正确</a:t>
            </a:r>
          </a:p>
          <a:p>
            <a:pPr lvl="1" eaLnBrk="1" hangingPunct="1"/>
            <a:r>
              <a:rPr lang="zh-CN" altLang="en-US" sz="2400" dirty="0" smtClean="0"/>
              <a:t>要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事实</a:t>
            </a:r>
            <a:r>
              <a:rPr lang="zh-CN" altLang="en-US" sz="2400" dirty="0" smtClean="0"/>
              <a:t>不要臆测，杜绝误导</a:t>
            </a:r>
          </a:p>
          <a:p>
            <a:pPr lvl="1" eaLnBrk="1" hangingPunct="1"/>
            <a:r>
              <a:rPr lang="zh-CN" altLang="en-US" sz="2400" dirty="0" smtClean="0"/>
              <a:t>不要遗漏重点</a:t>
            </a:r>
          </a:p>
          <a:p>
            <a:pPr lvl="1" eaLnBrk="1" hangingPunct="1"/>
            <a:r>
              <a:rPr lang="zh-CN" altLang="en-US" sz="2400" dirty="0" smtClean="0"/>
              <a:t>成功、失败要明言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4000" b="1" dirty="0" smtClean="0">
                <a:latin typeface="Times New Roman" pitchFamily="18" charset="0"/>
                <a:cs typeface="+mn-cs"/>
              </a:rPr>
              <a:t>工作汇报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74848" y="3861048"/>
            <a:ext cx="8229600" cy="3213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书面报告的原则：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zh-CN" altLang="en-US" sz="2400" kern="0" dirty="0" smtClean="0"/>
              <a:t>措辞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简单易懂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标题清楚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尽量用图表、数字说明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报告顺序要合逻辑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利用附件资料说明</a:t>
            </a:r>
          </a:p>
        </p:txBody>
      </p:sp>
      <p:pic>
        <p:nvPicPr>
          <p:cNvPr id="9" name="图片 8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077072"/>
            <a:ext cx="3168352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364088" y="479715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mtClean="0"/>
              <a:t>工作报告</a:t>
            </a:r>
            <a:endParaRPr lang="zh-CN" altLang="en-US" sz="2400" b="1"/>
          </a:p>
        </p:txBody>
      </p:sp>
      <p:pic>
        <p:nvPicPr>
          <p:cNvPr id="11" name="图片 10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302433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直接连接符 12"/>
          <p:cNvCxnSpPr/>
          <p:nvPr/>
        </p:nvCxnSpPr>
        <p:spPr bwMode="auto">
          <a:xfrm>
            <a:off x="251520" y="3789040"/>
            <a:ext cx="8568952" cy="0"/>
          </a:xfrm>
          <a:prstGeom prst="line">
            <a:avLst/>
          </a:prstGeom>
          <a:solidFill>
            <a:schemeClr val="accent1"/>
          </a:solidFill>
          <a:ln w="38100" cap="flat" cmpd="sng" algn="ctr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矩形 11"/>
          <p:cNvSpPr/>
          <p:nvPr/>
        </p:nvSpPr>
        <p:spPr>
          <a:xfrm>
            <a:off x="0" y="0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1108CE"/>
                </a:solidFill>
                <a:latin typeface="华文楷体" pitchFamily="2" charset="-122"/>
                <a:ea typeface="华文楷体" pitchFamily="2" charset="-122"/>
              </a:rPr>
              <a:t>做好你的工作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图片 1" descr="Q:\Z-管理公司共享文档(share files)\1-管理公司Logo\中航集团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088" y="5272088"/>
            <a:ext cx="1239837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0" y="6537325"/>
            <a:ext cx="23209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zh-CN" altLang="en-US" sz="1200" b="1">
                <a:latin typeface="Calibri" pitchFamily="34" charset="0"/>
              </a:rPr>
              <a:t>深圳市中航酒店管理有限公司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6200000">
            <a:off x="5172079" y="1382706"/>
            <a:ext cx="3571900" cy="4857783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>
                <a:gd name="adj" fmla="val 10989691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zh-CN" altLang="en-US" sz="5400" b="1" spc="150" dirty="0">
                <a:ln w="11430">
                  <a:noFill/>
                </a:ln>
                <a:solidFill>
                  <a:srgbClr val="F8F8F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黑体" pitchFamily="2" charset="-122"/>
              </a:rPr>
              <a:t>赢在职场起跑线</a:t>
            </a:r>
            <a:endParaRPr lang="zh-CN" altLang="en-US" sz="5400" b="1" spc="150" dirty="0">
              <a:ln w="11430">
                <a:noFill/>
              </a:ln>
              <a:solidFill>
                <a:srgbClr val="F8F8F8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0" y="4437112"/>
            <a:ext cx="2555776" cy="24208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black">
          <a:xfrm>
            <a:off x="3989388" y="3429000"/>
            <a:ext cx="5154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四</a:t>
            </a:r>
            <a:r>
              <a:rPr lang="zh-CN" altLang="en-US" sz="32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、</a:t>
            </a:r>
            <a:r>
              <a:rPr lang="zh-CN" altLang="en-US" sz="32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团队精神和</a:t>
            </a:r>
            <a:endParaRPr lang="en-US" altLang="zh-CN" sz="32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zh-CN" altLang="en-US" sz="32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      人际关系</a:t>
            </a:r>
            <a:endParaRPr lang="zh-CN" altLang="en-US" sz="3200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8371" y="4725144"/>
            <a:ext cx="404812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457200" y="188640"/>
            <a:ext cx="704373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zh-CN" altLang="en-US" sz="3600" b="1">
                <a:latin typeface="Times New Roman" pitchFamily="18" charset="0"/>
              </a:rPr>
              <a:t>团队的意义</a:t>
            </a:r>
            <a:r>
              <a:rPr lang="zh-CN" altLang="en-US" sz="3600">
                <a:latin typeface="宋体" pitchFamily="2" charset="-122"/>
              </a:rPr>
              <a:t> 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475755" y="548680"/>
            <a:ext cx="388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 rot="-1982411">
            <a:off x="672480" y="2360776"/>
            <a:ext cx="5715000" cy="2758202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15600">
                <a:solidFill>
                  <a:srgbClr val="FFCCFF"/>
                </a:solidFill>
                <a:latin typeface="Times New Roman" pitchFamily="18" charset="0"/>
              </a:rPr>
              <a:t>1+1&gt;2</a:t>
            </a:r>
            <a:endParaRPr lang="zh-CN" altLang="en-US" sz="15600">
              <a:latin typeface="Times New Roman" pitchFamily="18" charset="0"/>
            </a:endParaRP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594320" y="1398786"/>
            <a:ext cx="6858000" cy="426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algn="ctr"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zh-CN" sz="4400" b="1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</a:rPr>
              <a:t>ogether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zh-CN" altLang="zh-TW" sz="4400" b="1" dirty="0" smtClean="0">
                <a:solidFill>
                  <a:srgbClr val="FF0000"/>
                </a:solidFill>
                <a:latin typeface="Times New Roman" pitchFamily="18" charset="0"/>
              </a:rPr>
              <a:t>一起</a:t>
            </a:r>
            <a:endParaRPr lang="zh-CN" altLang="zh-CN" sz="4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zh-CN" sz="4400" b="1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itchFamily="18" charset="0"/>
              </a:rPr>
              <a:t>veryone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</a:rPr>
              <a:t>	 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zh-CN" altLang="zh-TW" sz="4400" b="1" dirty="0" smtClean="0">
                <a:solidFill>
                  <a:srgbClr val="FF0000"/>
                </a:solidFill>
                <a:latin typeface="Times New Roman" pitchFamily="18" charset="0"/>
              </a:rPr>
              <a:t>每</a:t>
            </a:r>
            <a:r>
              <a:rPr lang="zh-TW" altLang="zh-TW" sz="4400" b="1" dirty="0" smtClean="0">
                <a:solidFill>
                  <a:srgbClr val="FF0000"/>
                </a:solidFill>
                <a:latin typeface="Times New Roman" pitchFamily="18" charset="0"/>
              </a:rPr>
              <a:t>个人</a:t>
            </a:r>
            <a:endParaRPr lang="zh-CN" altLang="zh-CN" sz="4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zh-CN" sz="4400" b="1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</a:rPr>
              <a:t>chieves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zh-TW" altLang="zh-TW" sz="4400" b="1" dirty="0" smtClean="0">
                <a:solidFill>
                  <a:srgbClr val="FF0000"/>
                </a:solidFill>
                <a:latin typeface="Times New Roman" pitchFamily="18" charset="0"/>
              </a:rPr>
              <a:t>收获</a:t>
            </a:r>
            <a:endParaRPr lang="zh-CN" altLang="zh-CN" sz="4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ctr" eaLnBrk="0" hangingPunct="0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zh-CN" altLang="zh-CN" sz="4400" b="1" dirty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</a:rPr>
              <a:t>ore	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zh-CN" altLang="zh-TW" sz="4400" b="1" dirty="0" smtClean="0">
                <a:solidFill>
                  <a:srgbClr val="FF0000"/>
                </a:solidFill>
                <a:latin typeface="Times New Roman" pitchFamily="18" charset="0"/>
              </a:rPr>
              <a:t>更</a:t>
            </a:r>
            <a:r>
              <a:rPr lang="zh-TW" altLang="zh-TW" sz="4400" b="1" dirty="0" smtClean="0">
                <a:solidFill>
                  <a:srgbClr val="FF0000"/>
                </a:solidFill>
                <a:latin typeface="Times New Roman" pitchFamily="18" charset="0"/>
              </a:rPr>
              <a:t>多</a:t>
            </a:r>
            <a:endParaRPr lang="zh-CN" altLang="zh-CN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72480" y="1409105"/>
            <a:ext cx="609600" cy="3848100"/>
            <a:chOff x="1104" y="1320"/>
            <a:chExt cx="384" cy="2424"/>
          </a:xfrm>
        </p:grpSpPr>
        <p:sp>
          <p:nvSpPr>
            <p:cNvPr id="9421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104" y="1320"/>
              <a:ext cx="38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FF3399"/>
                  </a:soli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Arial Black"/>
                </a:rPr>
                <a:t>T</a:t>
              </a:r>
              <a:endParaRPr lang="zh-CN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/>
              </a:endParaRPr>
            </a:p>
          </p:txBody>
        </p:sp>
        <p:sp>
          <p:nvSpPr>
            <p:cNvPr id="9421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104" y="1968"/>
              <a:ext cx="38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3399"/>
                  </a:soli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Arial Black"/>
                </a:rPr>
                <a:t>E</a:t>
              </a:r>
              <a:endParaRPr lang="zh-CN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/>
              </a:endParaRPr>
            </a:p>
          </p:txBody>
        </p:sp>
        <p:sp>
          <p:nvSpPr>
            <p:cNvPr id="94219" name="WordArt 9"/>
            <p:cNvSpPr>
              <a:spLocks noChangeArrowheads="1" noChangeShapeType="1" noTextEdit="1"/>
            </p:cNvSpPr>
            <p:nvPr/>
          </p:nvSpPr>
          <p:spPr bwMode="auto">
            <a:xfrm>
              <a:off x="1104" y="2592"/>
              <a:ext cx="38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3399"/>
                  </a:soli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Arial Black"/>
                </a:rPr>
                <a:t>A</a:t>
              </a:r>
              <a:endParaRPr lang="zh-CN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/>
              </a:endParaRPr>
            </a:p>
          </p:txBody>
        </p:sp>
        <p:sp>
          <p:nvSpPr>
            <p:cNvPr id="94220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1104" y="3240"/>
              <a:ext cx="38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3399"/>
                  </a:soli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Arial Black"/>
                </a:rPr>
                <a:t>M</a:t>
              </a:r>
              <a:endParaRPr lang="zh-CN" alt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97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97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97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97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97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97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 autoUpdateAnimBg="0"/>
      <p:bldP spid="197637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black">
          <a:xfrm>
            <a:off x="4211960" y="4005064"/>
            <a:ext cx="5154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一</a:t>
            </a:r>
            <a:r>
              <a:rPr lang="zh-CN" altLang="en-US" sz="3200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、什么</a:t>
            </a:r>
            <a:r>
              <a:rPr lang="zh-CN" altLang="en-US" sz="32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是职业化</a:t>
            </a:r>
          </a:p>
        </p:txBody>
      </p:sp>
      <p:sp>
        <p:nvSpPr>
          <p:cNvPr id="9" name="矩形 8"/>
          <p:cNvSpPr/>
          <p:nvPr/>
        </p:nvSpPr>
        <p:spPr>
          <a:xfrm rot="16200000">
            <a:off x="5142935" y="1921963"/>
            <a:ext cx="3571900" cy="4857783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>
                <a:gd name="adj" fmla="val 10989691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zh-CN" altLang="en-US" sz="5400" b="1" spc="150" dirty="0">
                <a:ln w="11430">
                  <a:noFill/>
                </a:ln>
                <a:solidFill>
                  <a:srgbClr val="F8F8F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黑体" pitchFamily="2" charset="-122"/>
              </a:rPr>
              <a:t>赢在职场起跑线</a:t>
            </a:r>
            <a:endParaRPr lang="zh-CN" altLang="en-US" sz="5400" b="1" spc="150" dirty="0">
              <a:ln w="11430">
                <a:noFill/>
              </a:ln>
              <a:solidFill>
                <a:srgbClr val="F8F8F8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0" y="4437112"/>
            <a:ext cx="2555776" cy="24208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274" name="Object 2" descr="Shingle"/>
          <p:cNvGraphicFramePr>
            <a:graphicFrameLocks noChangeAspect="1"/>
          </p:cNvGraphicFramePr>
          <p:nvPr/>
        </p:nvGraphicFramePr>
        <p:xfrm>
          <a:off x="2362200" y="2667000"/>
          <a:ext cx="3624263" cy="2973388"/>
        </p:xfrm>
        <a:graphic>
          <a:graphicData uri="http://schemas.openxmlformats.org/presentationml/2006/ole">
            <p:oleObj spid="_x0000_s215042" name="Clip" r:id="rId4" imgW="2982960" imgH="2446920" progId="">
              <p:embed/>
            </p:oleObj>
          </a:graphicData>
        </a:graphic>
      </p:graphicFrame>
      <p:sp>
        <p:nvSpPr>
          <p:cNvPr id="182275" name="AutoShape 3"/>
          <p:cNvSpPr>
            <a:spLocks noChangeArrowheads="1"/>
          </p:cNvSpPr>
          <p:nvPr/>
        </p:nvSpPr>
        <p:spPr bwMode="auto">
          <a:xfrm>
            <a:off x="5562600" y="1676400"/>
            <a:ext cx="2514600" cy="762000"/>
          </a:xfrm>
          <a:prstGeom prst="wedgeEllipseCallout">
            <a:avLst>
              <a:gd name="adj1" fmla="val -36551"/>
              <a:gd name="adj2" fmla="val 143125"/>
            </a:avLst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zh-CN" altLang="en-US" sz="2800" b="1">
              <a:latin typeface="Times New Roman" pitchFamily="18" charset="0"/>
            </a:endParaRPr>
          </a:p>
          <a:p>
            <a:pPr algn="ctr" eaLnBrk="0" hangingPunct="0"/>
            <a:r>
              <a:rPr lang="zh-CN" altLang="en-US" sz="3200" b="1">
                <a:latin typeface="Times New Roman" pitchFamily="18" charset="0"/>
              </a:rPr>
              <a:t>共同</a:t>
            </a:r>
            <a:r>
              <a:rPr lang="zh-TW" altLang="en-US" sz="3200" b="1">
                <a:latin typeface="Times New Roman" pitchFamily="18" charset="0"/>
              </a:rPr>
              <a:t>工作</a:t>
            </a:r>
            <a:endParaRPr lang="zh-CN" altLang="en-US" sz="3200" b="1">
              <a:latin typeface="Times New Roman" pitchFamily="18" charset="0"/>
            </a:endParaRPr>
          </a:p>
          <a:p>
            <a:pPr algn="ctr" eaLnBrk="0" hangingPunct="0"/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182276" name="AutoShape 4"/>
          <p:cNvSpPr>
            <a:spLocks noChangeArrowheads="1"/>
          </p:cNvSpPr>
          <p:nvPr/>
        </p:nvSpPr>
        <p:spPr bwMode="auto">
          <a:xfrm>
            <a:off x="3505200" y="1143000"/>
            <a:ext cx="2133600" cy="990600"/>
          </a:xfrm>
          <a:prstGeom prst="wedgeEllipseCallout">
            <a:avLst>
              <a:gd name="adj1" fmla="val -45537"/>
              <a:gd name="adj2" fmla="val 102245"/>
            </a:avLst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zh-TW" altLang="en-US" sz="3200" b="1">
                <a:latin typeface="Times New Roman" pitchFamily="18" charset="0"/>
              </a:rPr>
              <a:t>目标一致</a:t>
            </a:r>
            <a:endParaRPr lang="zh-CN" altLang="en-US" sz="3200" b="1">
              <a:latin typeface="Times New Roman" pitchFamily="18" charset="0"/>
            </a:endParaRPr>
          </a:p>
        </p:txBody>
      </p:sp>
      <p:sp>
        <p:nvSpPr>
          <p:cNvPr id="182277" name="AutoShape 5"/>
          <p:cNvSpPr>
            <a:spLocks noChangeArrowheads="1"/>
          </p:cNvSpPr>
          <p:nvPr/>
        </p:nvSpPr>
        <p:spPr bwMode="auto">
          <a:xfrm rot="1429343">
            <a:off x="6477000" y="2971800"/>
            <a:ext cx="2133600" cy="990600"/>
          </a:xfrm>
          <a:prstGeom prst="wedgeEllipseCallout">
            <a:avLst>
              <a:gd name="adj1" fmla="val -45537"/>
              <a:gd name="adj2" fmla="val 102245"/>
            </a:avLst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zh-CN" altLang="en-US" sz="3200" b="1">
                <a:latin typeface="Times New Roman" pitchFamily="18" charset="0"/>
              </a:rPr>
              <a:t>共享资源</a:t>
            </a:r>
          </a:p>
        </p:txBody>
      </p:sp>
      <p:sp>
        <p:nvSpPr>
          <p:cNvPr id="182278" name="AutoShape 6"/>
          <p:cNvSpPr>
            <a:spLocks noChangeArrowheads="1"/>
          </p:cNvSpPr>
          <p:nvPr/>
        </p:nvSpPr>
        <p:spPr bwMode="auto">
          <a:xfrm rot="-10477813">
            <a:off x="685800" y="4876800"/>
            <a:ext cx="1828800" cy="14478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 eaLnBrk="0" hangingPunct="0"/>
            <a:r>
              <a:rPr lang="zh-CN" altLang="en-US" sz="3200" b="1">
                <a:latin typeface="Times New Roman" pitchFamily="18" charset="0"/>
              </a:rPr>
              <a:t>互相</a:t>
            </a:r>
            <a:r>
              <a:rPr lang="zh-TW" altLang="en-US" sz="3200" b="1">
                <a:latin typeface="Times New Roman" pitchFamily="18" charset="0"/>
              </a:rPr>
              <a:t>协作</a:t>
            </a:r>
            <a:endParaRPr lang="zh-CN" altLang="en-US" sz="2800" b="1">
              <a:latin typeface="Times New Roman" pitchFamily="18" charset="0"/>
            </a:endParaRPr>
          </a:p>
        </p:txBody>
      </p:sp>
      <p:sp>
        <p:nvSpPr>
          <p:cNvPr id="182279" name="AutoShape 7"/>
          <p:cNvSpPr>
            <a:spLocks noChangeArrowheads="1"/>
          </p:cNvSpPr>
          <p:nvPr/>
        </p:nvSpPr>
        <p:spPr bwMode="auto">
          <a:xfrm rot="-6747179">
            <a:off x="823119" y="2883694"/>
            <a:ext cx="1082675" cy="1528763"/>
          </a:xfrm>
          <a:prstGeom prst="wedgeEllipseCallout">
            <a:avLst>
              <a:gd name="adj1" fmla="val -56065"/>
              <a:gd name="adj2" fmla="val 87671"/>
            </a:avLst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 eaLnBrk="0" hangingPunct="0"/>
            <a:r>
              <a:rPr lang="zh-CN" altLang="en-US" sz="3200" b="1">
                <a:latin typeface="Times New Roman" pitchFamily="18" charset="0"/>
              </a:rPr>
              <a:t>多元化</a:t>
            </a:r>
          </a:p>
        </p:txBody>
      </p:sp>
      <p:sp>
        <p:nvSpPr>
          <p:cNvPr id="182280" name="AutoShape 8"/>
          <p:cNvSpPr>
            <a:spLocks noChangeArrowheads="1"/>
          </p:cNvSpPr>
          <p:nvPr/>
        </p:nvSpPr>
        <p:spPr bwMode="auto">
          <a:xfrm rot="2121279">
            <a:off x="5943600" y="5105400"/>
            <a:ext cx="2895600" cy="9144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zh-CN" altLang="en-US" sz="3200" b="1">
                <a:latin typeface="Times New Roman" pitchFamily="18" charset="0"/>
              </a:rPr>
              <a:t>互</a:t>
            </a:r>
            <a:r>
              <a:rPr lang="zh-TW" altLang="en-US" sz="3200" b="1">
                <a:latin typeface="Times New Roman" pitchFamily="18" charset="0"/>
              </a:rPr>
              <a:t>相依赖</a:t>
            </a:r>
            <a:endParaRPr lang="zh-CN" altLang="en-US" sz="2800" b="1">
              <a:latin typeface="Times New Roman" pitchFamily="18" charset="0"/>
            </a:endParaRPr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 rot="-4522325">
            <a:off x="1579563" y="1435100"/>
            <a:ext cx="1295400" cy="1752600"/>
          </a:xfrm>
          <a:prstGeom prst="wedgeEllipseCallout">
            <a:avLst>
              <a:gd name="adj1" fmla="val -24208"/>
              <a:gd name="adj2" fmla="val 90542"/>
            </a:avLst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algn="ctr" eaLnBrk="0" hangingPunct="0"/>
            <a:r>
              <a:rPr lang="zh-CN" altLang="en-US" sz="3200" b="1">
                <a:latin typeface="Times New Roman" pitchFamily="18" charset="0"/>
              </a:rPr>
              <a:t>积极参与</a:t>
            </a:r>
            <a:endParaRPr lang="zh-CN" altLang="en-US" sz="2800" b="1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b="1" smtClean="0"/>
              <a:t>高效团队</a:t>
            </a:r>
            <a:r>
              <a:rPr lang="zh-TW" altLang="en-US" b="1" smtClean="0"/>
              <a:t>特征</a:t>
            </a:r>
            <a:endParaRPr lang="zh-CN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animBg="1" autoUpdateAnimBg="0"/>
      <p:bldP spid="182276" grpId="0" animBg="1" autoUpdateAnimBg="0"/>
      <p:bldP spid="182277" grpId="0" animBg="1" autoUpdateAnimBg="0"/>
      <p:bldP spid="182278" grpId="0" animBg="1" autoUpdateAnimBg="0"/>
      <p:bldP spid="182279" grpId="0" animBg="1" autoUpdateAnimBg="0"/>
      <p:bldP spid="182280" grpId="0" animBg="1" autoUpdateAnimBg="0"/>
      <p:bldP spid="182281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0397"/>
            <a:ext cx="8229600" cy="868363"/>
          </a:xfrm>
        </p:spPr>
        <p:txBody>
          <a:bodyPr/>
          <a:lstStyle/>
          <a:p>
            <a:r>
              <a:rPr lang="zh-CN" altLang="en-US" sz="3600" b="1" dirty="0" smtClean="0">
                <a:latin typeface="Times New Roman" pitchFamily="18" charset="0"/>
              </a:rPr>
              <a:t>新员工工作的十项基本守则</a:t>
            </a:r>
            <a:r>
              <a:rPr lang="zh-CN" altLang="en-US" sz="3600" dirty="0" smtClean="0"/>
              <a:t> </a:t>
            </a: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1357313" y="1285875"/>
            <a:ext cx="672465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itchFamily="18" charset="0"/>
              </a:rPr>
              <a:t>守则</a:t>
            </a:r>
            <a:r>
              <a:rPr lang="en-US" altLang="zh-CN" sz="2400" dirty="0"/>
              <a:t>1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永远</a:t>
            </a:r>
            <a:r>
              <a:rPr lang="zh-CN" altLang="en-US" sz="2400" dirty="0">
                <a:latin typeface="Times New Roman" pitchFamily="18" charset="0"/>
              </a:rPr>
              <a:t>比上司期待的工作成果做得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更好</a:t>
            </a:r>
            <a:r>
              <a:rPr lang="zh-CN" altLang="en-US" sz="2400" dirty="0">
                <a:latin typeface="Times New Roman" pitchFamily="18" charset="0"/>
              </a:rPr>
              <a:t>。</a:t>
            </a:r>
            <a:endParaRPr lang="zh-CN" altLang="en-US" sz="2400" dirty="0"/>
          </a:p>
          <a:p>
            <a:pPr algn="just">
              <a:spcBef>
                <a:spcPct val="50000"/>
              </a:spcBef>
            </a:pPr>
            <a:r>
              <a:rPr lang="zh-CN" altLang="en-US" sz="2400" dirty="0">
                <a:latin typeface="Times New Roman" pitchFamily="18" charset="0"/>
              </a:rPr>
              <a:t>守则</a:t>
            </a:r>
            <a:r>
              <a:rPr lang="en-US" altLang="zh-CN" sz="2400" dirty="0"/>
              <a:t>2   </a:t>
            </a:r>
            <a:r>
              <a:rPr lang="zh-CN" altLang="en-US" sz="2400" dirty="0">
                <a:latin typeface="Times New Roman" pitchFamily="18" charset="0"/>
              </a:rPr>
              <a:t>懂得提升工作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效果</a:t>
            </a:r>
            <a:r>
              <a:rPr lang="zh-CN" altLang="en-US" sz="2400" dirty="0">
                <a:latin typeface="Times New Roman" pitchFamily="18" charset="0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效率</a:t>
            </a:r>
            <a:r>
              <a:rPr lang="zh-CN" altLang="en-US" sz="2400" dirty="0">
                <a:latin typeface="Times New Roman" pitchFamily="18" charset="0"/>
              </a:rPr>
              <a:t>的方法。</a:t>
            </a:r>
            <a:endParaRPr lang="zh-CN" altLang="en-US" sz="2400" dirty="0"/>
          </a:p>
          <a:p>
            <a:pPr algn="just">
              <a:spcBef>
                <a:spcPct val="50000"/>
              </a:spcBef>
            </a:pPr>
            <a:r>
              <a:rPr lang="zh-CN" altLang="en-US" sz="2400" dirty="0">
                <a:latin typeface="Times New Roman" pitchFamily="18" charset="0"/>
              </a:rPr>
              <a:t>守则</a:t>
            </a:r>
            <a:r>
              <a:rPr lang="en-US" altLang="zh-CN" sz="2400" dirty="0"/>
              <a:t>3   </a:t>
            </a:r>
            <a:r>
              <a:rPr lang="zh-CN" altLang="en-US" sz="2400" dirty="0">
                <a:latin typeface="Times New Roman" pitchFamily="18" charset="0"/>
              </a:rPr>
              <a:t>一定在指定的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期限内</a:t>
            </a:r>
            <a:r>
              <a:rPr lang="zh-CN" altLang="en-US" sz="2400" dirty="0">
                <a:latin typeface="Times New Roman" pitchFamily="18" charset="0"/>
              </a:rPr>
              <a:t>完成工作。</a:t>
            </a:r>
            <a:endParaRPr lang="zh-CN" altLang="en-US" sz="2400" dirty="0"/>
          </a:p>
          <a:p>
            <a:pPr algn="just">
              <a:spcBef>
                <a:spcPct val="50000"/>
              </a:spcBef>
            </a:pPr>
            <a:r>
              <a:rPr lang="zh-CN" altLang="en-US" sz="2400" dirty="0">
                <a:latin typeface="Times New Roman" pitchFamily="18" charset="0"/>
              </a:rPr>
              <a:t>守则</a:t>
            </a:r>
            <a:r>
              <a:rPr lang="en-US" altLang="zh-CN" sz="2400" dirty="0"/>
              <a:t>4   </a:t>
            </a:r>
            <a:r>
              <a:rPr lang="zh-CN" altLang="en-US" sz="2400" dirty="0">
                <a:latin typeface="Times New Roman" pitchFamily="18" charset="0"/>
              </a:rPr>
              <a:t>工作时间，集中精神，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专心</a:t>
            </a:r>
            <a:r>
              <a:rPr lang="zh-CN" altLang="en-US" sz="2400" dirty="0">
                <a:latin typeface="Times New Roman" pitchFamily="18" charset="0"/>
              </a:rPr>
              <a:t>工作。</a:t>
            </a:r>
            <a:endParaRPr lang="zh-CN" altLang="en-US" sz="2400" dirty="0"/>
          </a:p>
          <a:p>
            <a:pPr algn="just">
              <a:spcBef>
                <a:spcPct val="50000"/>
              </a:spcBef>
            </a:pPr>
            <a:r>
              <a:rPr lang="zh-CN" altLang="en-US" sz="2400" dirty="0">
                <a:latin typeface="Times New Roman" pitchFamily="18" charset="0"/>
              </a:rPr>
              <a:t>守则</a:t>
            </a:r>
            <a:r>
              <a:rPr lang="en-US" altLang="zh-CN" sz="2400" dirty="0"/>
              <a:t>5   </a:t>
            </a:r>
            <a:r>
              <a:rPr lang="zh-CN" altLang="en-US" sz="2400" dirty="0">
                <a:latin typeface="Times New Roman" pitchFamily="18" charset="0"/>
              </a:rPr>
              <a:t>任何工作都要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用心</a:t>
            </a:r>
            <a:r>
              <a:rPr lang="zh-CN" altLang="en-US" sz="2400" dirty="0">
                <a:latin typeface="Times New Roman" pitchFamily="18" charset="0"/>
              </a:rPr>
              <a:t>去做。</a:t>
            </a:r>
            <a:endParaRPr lang="zh-CN" altLang="en-US" sz="2400" dirty="0"/>
          </a:p>
          <a:p>
            <a:pPr algn="just">
              <a:spcBef>
                <a:spcPct val="50000"/>
              </a:spcBef>
            </a:pPr>
            <a:r>
              <a:rPr lang="zh-CN" altLang="en-US" sz="2400" dirty="0">
                <a:latin typeface="Times New Roman" pitchFamily="18" charset="0"/>
              </a:rPr>
              <a:t>守则</a:t>
            </a:r>
            <a:r>
              <a:rPr lang="en-US" altLang="zh-CN" sz="2400" dirty="0"/>
              <a:t>6   </a:t>
            </a:r>
            <a:r>
              <a:rPr lang="zh-CN" altLang="en-US" sz="2400" dirty="0">
                <a:latin typeface="Times New Roman" pitchFamily="18" charset="0"/>
              </a:rPr>
              <a:t>要有防止错误的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警觉心</a:t>
            </a:r>
            <a:r>
              <a:rPr lang="zh-CN" altLang="en-US" sz="2400" dirty="0">
                <a:latin typeface="Times New Roman" pitchFamily="18" charset="0"/>
              </a:rPr>
              <a:t>。</a:t>
            </a:r>
            <a:endParaRPr lang="zh-CN" altLang="en-US" sz="2400" dirty="0"/>
          </a:p>
          <a:p>
            <a:pPr algn="just">
              <a:spcBef>
                <a:spcPct val="50000"/>
              </a:spcBef>
            </a:pPr>
            <a:r>
              <a:rPr lang="zh-CN" altLang="en-US" sz="2400" dirty="0">
                <a:latin typeface="Times New Roman" pitchFamily="18" charset="0"/>
              </a:rPr>
              <a:t>守则</a:t>
            </a:r>
            <a:r>
              <a:rPr lang="en-US" altLang="zh-CN" sz="2400" dirty="0"/>
              <a:t>7   </a:t>
            </a:r>
            <a:r>
              <a:rPr lang="zh-CN" altLang="en-US" sz="2400" dirty="0"/>
              <a:t>工作完毕，随手</a:t>
            </a:r>
            <a:r>
              <a:rPr lang="zh-CN" altLang="en-US" sz="2400" b="1" dirty="0">
                <a:solidFill>
                  <a:srgbClr val="FF0000"/>
                </a:solidFill>
              </a:rPr>
              <a:t>整理干净区域</a:t>
            </a:r>
            <a:r>
              <a:rPr lang="zh-CN" altLang="en-US" sz="2400" dirty="0">
                <a:latin typeface="Times New Roman" pitchFamily="18" charset="0"/>
              </a:rPr>
              <a:t>。</a:t>
            </a:r>
            <a:endParaRPr lang="zh-CN" altLang="en-US" sz="2400" dirty="0"/>
          </a:p>
          <a:p>
            <a:pPr algn="just">
              <a:spcBef>
                <a:spcPct val="50000"/>
              </a:spcBef>
            </a:pPr>
            <a:r>
              <a:rPr lang="zh-CN" altLang="en-US" sz="2400" dirty="0">
                <a:latin typeface="Times New Roman" pitchFamily="18" charset="0"/>
              </a:rPr>
              <a:t>守则</a:t>
            </a:r>
            <a:r>
              <a:rPr lang="en-US" altLang="zh-CN" sz="2400" dirty="0"/>
              <a:t>8   </a:t>
            </a:r>
            <a:r>
              <a:rPr lang="zh-CN" altLang="en-US" sz="2400" dirty="0"/>
              <a:t>每天思考“</a:t>
            </a:r>
            <a:r>
              <a:rPr lang="zh-CN" altLang="en-US" sz="2400" b="1" dirty="0">
                <a:solidFill>
                  <a:srgbClr val="FF0000"/>
                </a:solidFill>
              </a:rPr>
              <a:t>下次能不能做得更好？</a:t>
            </a:r>
            <a:r>
              <a:rPr lang="zh-CN" altLang="en-US" sz="2400" dirty="0"/>
              <a:t>”</a:t>
            </a:r>
          </a:p>
          <a:p>
            <a:pPr algn="just">
              <a:spcBef>
                <a:spcPct val="50000"/>
              </a:spcBef>
            </a:pPr>
            <a:r>
              <a:rPr lang="zh-CN" altLang="en-US" sz="2400" dirty="0">
                <a:latin typeface="Times New Roman" pitchFamily="18" charset="0"/>
              </a:rPr>
              <a:t>守则</a:t>
            </a:r>
            <a:r>
              <a:rPr lang="en-US" altLang="zh-CN" sz="2400" dirty="0"/>
              <a:t>9   </a:t>
            </a:r>
            <a:r>
              <a:rPr lang="zh-CN" altLang="en-US" sz="2400" dirty="0">
                <a:latin typeface="Times New Roman" pitchFamily="18" charset="0"/>
              </a:rPr>
              <a:t>养成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</a:rPr>
              <a:t>节省</a:t>
            </a:r>
            <a:r>
              <a:rPr lang="zh-CN" altLang="en-US" sz="2400" dirty="0">
                <a:latin typeface="Times New Roman" pitchFamily="18" charset="0"/>
              </a:rPr>
              <a:t>费用的好习惯。</a:t>
            </a:r>
            <a:endParaRPr lang="zh-CN" altLang="en-US" sz="2000" dirty="0"/>
          </a:p>
        </p:txBody>
      </p:sp>
      <p:pic>
        <p:nvPicPr>
          <p:cNvPr id="101380" name="Picture 5" descr="C:\Documents and Settings\julia.mo\My Documents\My Pictures\可爱绿色小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7913" y="4857750"/>
            <a:ext cx="17160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1280" y="5715000"/>
            <a:ext cx="7391400" cy="6096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zh-CN" altLang="en-US" sz="40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学习之塔</a:t>
            </a:r>
            <a:endParaRPr lang="zh-CN" altLang="en-US" sz="4200" kern="1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3253" name="AutoShape 4"/>
          <p:cNvSpPr>
            <a:spLocks noChangeArrowheads="1"/>
          </p:cNvSpPr>
          <p:nvPr/>
        </p:nvSpPr>
        <p:spPr bwMode="auto">
          <a:xfrm>
            <a:off x="1219200" y="1371600"/>
            <a:ext cx="7010400" cy="4343400"/>
          </a:xfrm>
          <a:prstGeom prst="triangle">
            <a:avLst>
              <a:gd name="adj" fmla="val 48407"/>
            </a:avLst>
          </a:prstGeom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none" lIns="92075" tIns="46038" rIns="92075" bIns="46038" anchor="ctr"/>
          <a:lstStyle/>
          <a:p>
            <a:pPr algn="ctr"/>
            <a:endParaRPr kumimoji="1" lang="zh-CN" altLang="zh-CN" sz="2400" dirty="0">
              <a:solidFill>
                <a:srgbClr val="FFFF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974853" name="Text Box 5"/>
          <p:cNvSpPr txBox="1">
            <a:spLocks noChangeArrowheads="1"/>
          </p:cNvSpPr>
          <p:nvPr/>
        </p:nvSpPr>
        <p:spPr bwMode="auto">
          <a:xfrm>
            <a:off x="2819400" y="5372100"/>
            <a:ext cx="4419600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defTabSz="762000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kumimoji="1"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自我学习</a:t>
            </a:r>
            <a:r>
              <a:rPr kumimoji="1"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: </a:t>
            </a:r>
            <a:r>
              <a:rPr kumimoji="1"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阅读、</a:t>
            </a:r>
            <a:r>
              <a:rPr kumimoji="1" lang="en-US" altLang="zh-CN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WWW</a:t>
            </a:r>
          </a:p>
        </p:txBody>
      </p:sp>
      <p:sp>
        <p:nvSpPr>
          <p:cNvPr id="974854" name="Text Box 6"/>
          <p:cNvSpPr txBox="1">
            <a:spLocks noChangeArrowheads="1"/>
          </p:cNvSpPr>
          <p:nvPr/>
        </p:nvSpPr>
        <p:spPr bwMode="auto">
          <a:xfrm>
            <a:off x="3886200" y="4724400"/>
            <a:ext cx="1524000" cy="4270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defTabSz="762000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kumimoji="1"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接受培训</a:t>
            </a:r>
          </a:p>
        </p:txBody>
      </p:sp>
      <p:sp>
        <p:nvSpPr>
          <p:cNvPr id="974855" name="Text Box 7"/>
          <p:cNvSpPr txBox="1">
            <a:spLocks noChangeArrowheads="1"/>
          </p:cNvSpPr>
          <p:nvPr/>
        </p:nvSpPr>
        <p:spPr bwMode="auto">
          <a:xfrm>
            <a:off x="3962400" y="3124200"/>
            <a:ext cx="1447800" cy="4270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defTabSz="762000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kumimoji="1"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培训他人</a:t>
            </a:r>
          </a:p>
        </p:txBody>
      </p:sp>
      <p:sp>
        <p:nvSpPr>
          <p:cNvPr id="974856" name="Text Box 8"/>
          <p:cNvSpPr txBox="1">
            <a:spLocks noChangeArrowheads="1"/>
          </p:cNvSpPr>
          <p:nvPr/>
        </p:nvSpPr>
        <p:spPr bwMode="auto">
          <a:xfrm>
            <a:off x="3962400" y="4191000"/>
            <a:ext cx="1447800" cy="4270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defTabSz="762000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kumimoji="1"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工作辅导</a:t>
            </a:r>
          </a:p>
        </p:txBody>
      </p:sp>
      <p:sp>
        <p:nvSpPr>
          <p:cNvPr id="974857" name="Text Box 9"/>
          <p:cNvSpPr txBox="1">
            <a:spLocks noChangeArrowheads="1"/>
          </p:cNvSpPr>
          <p:nvPr/>
        </p:nvSpPr>
        <p:spPr bwMode="auto">
          <a:xfrm>
            <a:off x="3810000" y="3657600"/>
            <a:ext cx="1828800" cy="4270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defTabSz="762000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kumimoji="1" lang="zh-CN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向先进者学习</a:t>
            </a:r>
          </a:p>
        </p:txBody>
      </p:sp>
      <p:sp>
        <p:nvSpPr>
          <p:cNvPr id="974858" name="Text Box 10"/>
          <p:cNvSpPr txBox="1">
            <a:spLocks noChangeArrowheads="1"/>
          </p:cNvSpPr>
          <p:nvPr/>
        </p:nvSpPr>
        <p:spPr bwMode="auto">
          <a:xfrm>
            <a:off x="3810000" y="2641922"/>
            <a:ext cx="1600200" cy="4270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defTabSz="762000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kumimoji="1"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智囊团</a:t>
            </a:r>
          </a:p>
        </p:txBody>
      </p:sp>
      <p:sp>
        <p:nvSpPr>
          <p:cNvPr id="974859" name="Text Box 11"/>
          <p:cNvSpPr txBox="1">
            <a:spLocks noChangeArrowheads="1"/>
          </p:cNvSpPr>
          <p:nvPr/>
        </p:nvSpPr>
        <p:spPr bwMode="auto">
          <a:xfrm>
            <a:off x="4038600" y="2067016"/>
            <a:ext cx="1219200" cy="40780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defTabSz="762000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kumimoji="1"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重大事件</a:t>
            </a:r>
          </a:p>
        </p:txBody>
      </p:sp>
      <p:sp>
        <p:nvSpPr>
          <p:cNvPr id="974860" name="Text Box 12"/>
          <p:cNvSpPr txBox="1">
            <a:spLocks noChangeArrowheads="1"/>
          </p:cNvSpPr>
          <p:nvPr/>
        </p:nvSpPr>
        <p:spPr bwMode="auto">
          <a:xfrm>
            <a:off x="4000872" y="1625558"/>
            <a:ext cx="1219200" cy="37632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defTabSz="762000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kumimoji="1"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自</a:t>
            </a:r>
            <a:r>
              <a:rPr kumimoji="1"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省</a:t>
            </a:r>
            <a:endParaRPr kumimoji="1"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3262" name="Line 13"/>
          <p:cNvSpPr>
            <a:spLocks noChangeShapeType="1"/>
          </p:cNvSpPr>
          <p:nvPr/>
        </p:nvSpPr>
        <p:spPr bwMode="auto">
          <a:xfrm>
            <a:off x="1619672" y="5229200"/>
            <a:ext cx="6228928" cy="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3263" name="Line 14"/>
          <p:cNvSpPr>
            <a:spLocks noChangeShapeType="1"/>
          </p:cNvSpPr>
          <p:nvPr/>
        </p:nvSpPr>
        <p:spPr bwMode="auto">
          <a:xfrm>
            <a:off x="1981200" y="47244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3264" name="Line 15"/>
          <p:cNvSpPr>
            <a:spLocks noChangeShapeType="1"/>
          </p:cNvSpPr>
          <p:nvPr/>
        </p:nvSpPr>
        <p:spPr bwMode="auto">
          <a:xfrm>
            <a:off x="2438400" y="41910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3265" name="Line 16"/>
          <p:cNvSpPr>
            <a:spLocks noChangeShapeType="1"/>
          </p:cNvSpPr>
          <p:nvPr/>
        </p:nvSpPr>
        <p:spPr bwMode="auto">
          <a:xfrm>
            <a:off x="2819400" y="36576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3266" name="Line 17"/>
          <p:cNvSpPr>
            <a:spLocks noChangeShapeType="1"/>
          </p:cNvSpPr>
          <p:nvPr/>
        </p:nvSpPr>
        <p:spPr bwMode="auto">
          <a:xfrm>
            <a:off x="3276600" y="3124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3267" name="Line 18"/>
          <p:cNvSpPr>
            <a:spLocks noChangeShapeType="1"/>
          </p:cNvSpPr>
          <p:nvPr/>
        </p:nvSpPr>
        <p:spPr bwMode="auto">
          <a:xfrm>
            <a:off x="3657600" y="25908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53268" name="Line 19"/>
          <p:cNvSpPr>
            <a:spLocks noChangeShapeType="1"/>
          </p:cNvSpPr>
          <p:nvPr/>
        </p:nvSpPr>
        <p:spPr bwMode="auto">
          <a:xfrm flipV="1">
            <a:off x="4067944" y="2060848"/>
            <a:ext cx="10801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974868" name="Text Box 20"/>
          <p:cNvSpPr txBox="1">
            <a:spLocks noChangeArrowheads="1"/>
          </p:cNvSpPr>
          <p:nvPr/>
        </p:nvSpPr>
        <p:spPr bwMode="auto">
          <a:xfrm>
            <a:off x="1403648" y="404664"/>
            <a:ext cx="6292552" cy="70237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defTabSz="762000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kumimoji="1" lang="zh-CN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不断学习，成就职业金字塔</a:t>
            </a:r>
            <a:endParaRPr kumimoji="1" lang="zh-CN" alt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</a:endParaRPr>
          </a:p>
        </p:txBody>
      </p:sp>
      <p:sp>
        <p:nvSpPr>
          <p:cNvPr id="23" name="矩形 22"/>
          <p:cNvSpPr/>
          <p:nvPr/>
        </p:nvSpPr>
        <p:spPr bwMode="auto">
          <a:xfrm>
            <a:off x="72008" y="5445224"/>
            <a:ext cx="1115616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0" y="6453336"/>
            <a:ext cx="7884368" cy="40466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936104" y="6012904"/>
            <a:ext cx="1115616" cy="4404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4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4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4853" grpId="0" autoUpdateAnimBg="0"/>
      <p:bldP spid="974854" grpId="0" autoUpdateAnimBg="0"/>
      <p:bldP spid="974855" grpId="0" autoUpdateAnimBg="0"/>
      <p:bldP spid="974856" grpId="0" autoUpdateAnimBg="0"/>
      <p:bldP spid="974857" grpId="0" autoUpdateAnimBg="0"/>
      <p:bldP spid="974858" grpId="0" autoUpdateAnimBg="0"/>
      <p:bldP spid="974859" grpId="0" autoUpdateAnimBg="0"/>
      <p:bldP spid="97486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0895" y="4365104"/>
            <a:ext cx="8533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西蒙的明天是我们大家的！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http://www.ncss.com/images/index.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692696"/>
            <a:ext cx="6696744" cy="340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6200000">
            <a:off x="4177344" y="3148066"/>
            <a:ext cx="5724645" cy="4857754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认真工作每</a:t>
            </a:r>
            <a:r>
              <a:rPr lang="zh-CN" alt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一刻，</a:t>
            </a:r>
            <a:endParaRPr lang="en-US" altLang="zh-CN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zh-CN" alt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快乐生活每一天！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4464496"/>
            <a:ext cx="2555776" cy="24208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5" name="图片 4" descr="u=2753590096,2751634757&amp;fm=0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789040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323528" y="1124745"/>
            <a:ext cx="8640959" cy="208823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          就是工作状态的</a:t>
            </a:r>
            <a:r>
              <a:rPr lang="zh-CN" altLang="en-US" sz="28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标准化、规范化、制度化</a:t>
            </a:r>
            <a:r>
              <a:rPr lang="zh-CN" altLang="en-US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，即在</a:t>
            </a:r>
            <a:endParaRPr lang="en-US" altLang="zh-CN" sz="2800" dirty="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Font typeface="Arial" pitchFamily="34" charset="0"/>
              <a:buNone/>
            </a:pPr>
            <a:r>
              <a:rPr lang="zh-CN" altLang="en-US" sz="2800" u="sng" dirty="0" smtClean="0">
                <a:latin typeface="华文楷体" pitchFamily="2" charset="-122"/>
                <a:ea typeface="华文楷体" pitchFamily="2" charset="-122"/>
              </a:rPr>
              <a:t>合适的时间、合适的地点，用合适的方式说合适的话</a:t>
            </a:r>
            <a:endParaRPr lang="en-US" altLang="zh-CN" sz="2800" u="sng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Font typeface="Arial" pitchFamily="34" charset="0"/>
              <a:buNone/>
            </a:pPr>
            <a:r>
              <a:rPr lang="zh-CN" altLang="en-US" sz="2800" u="sng" dirty="0" smtClean="0">
                <a:latin typeface="华文楷体" pitchFamily="2" charset="-122"/>
                <a:ea typeface="华文楷体" pitchFamily="2" charset="-122"/>
              </a:rPr>
              <a:t>、做合适的事</a:t>
            </a:r>
            <a:r>
              <a:rPr lang="zh-CN" altLang="en-US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，使知识、技能、观念、思维、态度、</a:t>
            </a:r>
            <a:endParaRPr lang="en-US" altLang="zh-CN" sz="2800" dirty="0" smtClean="0">
              <a:solidFill>
                <a:schemeClr val="tx1"/>
              </a:solidFill>
              <a:latin typeface="华文楷体" pitchFamily="2" charset="-122"/>
              <a:ea typeface="华文楷体" pitchFamily="2" charset="-122"/>
            </a:endParaRPr>
          </a:p>
          <a:p>
            <a:pPr>
              <a:buFont typeface="Arial" pitchFamily="34" charset="0"/>
              <a:buNone/>
            </a:pPr>
            <a:r>
              <a:rPr lang="zh-CN" altLang="en-US" sz="2800" dirty="0" smtClean="0">
                <a:solidFill>
                  <a:schemeClr val="tx1"/>
                </a:solidFill>
                <a:latin typeface="华文楷体" pitchFamily="2" charset="-122"/>
                <a:ea typeface="华文楷体" pitchFamily="2" charset="-122"/>
              </a:rPr>
              <a:t>心理等符合职业规范和标准。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2943944" y="416858"/>
            <a:ext cx="472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/>
              <a:t>什么是职业化？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3212976"/>
            <a:ext cx="74882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◆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职业化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: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是细微之处做得专业；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◆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职业化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: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是用理性的态度对待工作；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◆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职业化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: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是以此为生，精于此道。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itchFamily="2" charset="-122"/>
              <a:ea typeface="黑体" pitchFamily="2" charset="-122"/>
              <a:cs typeface="+mn-cs"/>
            </a:endParaRPr>
          </a:p>
        </p:txBody>
      </p:sp>
      <p:pic>
        <p:nvPicPr>
          <p:cNvPr id="8" name="图片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013176"/>
            <a:ext cx="2232248" cy="1368152"/>
          </a:xfrm>
          <a:prstGeom prst="rect">
            <a:avLst/>
          </a:prstGeom>
        </p:spPr>
      </p:pic>
      <p:pic>
        <p:nvPicPr>
          <p:cNvPr id="9" name="图片 8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4869160"/>
            <a:ext cx="2520280" cy="1584176"/>
          </a:xfrm>
          <a:prstGeom prst="rect">
            <a:avLst/>
          </a:prstGeom>
        </p:spPr>
      </p:pic>
      <p:pic>
        <p:nvPicPr>
          <p:cNvPr id="10" name="图片 9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4941168"/>
            <a:ext cx="1800200" cy="1445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771800" y="332656"/>
            <a:ext cx="472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/>
              <a:t>职业化的作用</a:t>
            </a:r>
          </a:p>
        </p:txBody>
      </p:sp>
      <p:sp>
        <p:nvSpPr>
          <p:cNvPr id="5" name="矩形 4"/>
          <p:cNvSpPr/>
          <p:nvPr/>
        </p:nvSpPr>
        <p:spPr>
          <a:xfrm>
            <a:off x="539552" y="5592142"/>
            <a:ext cx="692948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rgbClr val="FF0000"/>
                </a:solidFill>
              </a:rPr>
              <a:t>工作价值 </a:t>
            </a:r>
            <a:r>
              <a:rPr lang="en-US" altLang="zh-CN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=</a:t>
            </a:r>
          </a:p>
          <a:p>
            <a:pPr algn="ctr">
              <a:defRPr/>
            </a:pPr>
            <a:r>
              <a:rPr lang="zh-CN" altLang="en-US" sz="3200" b="1" dirty="0">
                <a:solidFill>
                  <a:srgbClr val="1108CE"/>
                </a:solidFill>
              </a:rPr>
              <a:t>个人能力 </a:t>
            </a:r>
            <a:r>
              <a:rPr lang="en-US" altLang="zh-CN" sz="3200" dirty="0"/>
              <a:t>X </a:t>
            </a:r>
            <a:r>
              <a:rPr lang="zh-CN" altLang="en-US" sz="3200" b="1" dirty="0">
                <a:solidFill>
                  <a:srgbClr val="1108CE"/>
                </a:solidFill>
              </a:rPr>
              <a:t>职业化程度</a:t>
            </a: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990600" y="1447800"/>
            <a:ext cx="1219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能力</a:t>
            </a: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6228184" y="5562600"/>
            <a:ext cx="1981200" cy="39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 sz="20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职业化程度</a:t>
            </a:r>
            <a:endParaRPr lang="zh-CN" alt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</a:endParaRPr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6705600" y="990600"/>
            <a:ext cx="1752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卓越的员工</a:t>
            </a:r>
          </a:p>
        </p:txBody>
      </p:sp>
      <p:sp>
        <p:nvSpPr>
          <p:cNvPr id="9" name="Line 1031"/>
          <p:cNvSpPr>
            <a:spLocks noChangeShapeType="1"/>
          </p:cNvSpPr>
          <p:nvPr/>
        </p:nvSpPr>
        <p:spPr bwMode="auto">
          <a:xfrm>
            <a:off x="1524000" y="1981200"/>
            <a:ext cx="0" cy="36576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wrap="none" lIns="92075" tIns="46038" rIns="92075" bIns="46038" anchor="ctr">
            <a:spAutoFit/>
          </a:bodyPr>
          <a:lstStyle/>
          <a:p>
            <a:endParaRPr lang="zh-CN" altLang="en-US"/>
          </a:p>
        </p:txBody>
      </p:sp>
      <p:sp>
        <p:nvSpPr>
          <p:cNvPr id="10" name="Line 1032"/>
          <p:cNvSpPr>
            <a:spLocks noChangeShapeType="1"/>
          </p:cNvSpPr>
          <p:nvPr/>
        </p:nvSpPr>
        <p:spPr bwMode="auto">
          <a:xfrm>
            <a:off x="1752600" y="5562600"/>
            <a:ext cx="5791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 anchor="ctr">
            <a:spAutoFit/>
          </a:bodyPr>
          <a:lstStyle/>
          <a:p>
            <a:endParaRPr lang="zh-CN" altLang="en-US"/>
          </a:p>
        </p:txBody>
      </p:sp>
      <p:sp>
        <p:nvSpPr>
          <p:cNvPr id="11" name="Line 1033"/>
          <p:cNvSpPr>
            <a:spLocks noChangeShapeType="1"/>
          </p:cNvSpPr>
          <p:nvPr/>
        </p:nvSpPr>
        <p:spPr bwMode="auto">
          <a:xfrm flipV="1">
            <a:off x="1752600" y="1295400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2075" tIns="46038" rIns="92075" bIns="46038" anchor="ctr">
            <a:spAutoFit/>
          </a:bodyPr>
          <a:lstStyle/>
          <a:p>
            <a:endParaRPr lang="zh-CN" altLang="en-US"/>
          </a:p>
        </p:txBody>
      </p:sp>
      <p:sp>
        <p:nvSpPr>
          <p:cNvPr id="12" name="Line 1034"/>
          <p:cNvSpPr>
            <a:spLocks noChangeShapeType="1"/>
          </p:cNvSpPr>
          <p:nvPr/>
        </p:nvSpPr>
        <p:spPr bwMode="auto">
          <a:xfrm flipV="1">
            <a:off x="1828800" y="1143000"/>
            <a:ext cx="4800600" cy="43434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</p:spPr>
        <p:txBody>
          <a:bodyPr lIns="92075" tIns="46038" rIns="92075" bIns="46038" anchor="ctr">
            <a:spAutoFit/>
          </a:bodyPr>
          <a:lstStyle/>
          <a:p>
            <a:endParaRPr lang="zh-CN" altLang="en-US"/>
          </a:p>
        </p:txBody>
      </p:sp>
      <p:sp>
        <p:nvSpPr>
          <p:cNvPr id="13" name="Line 1035"/>
          <p:cNvSpPr>
            <a:spLocks noChangeShapeType="1"/>
          </p:cNvSpPr>
          <p:nvPr/>
        </p:nvSpPr>
        <p:spPr bwMode="auto">
          <a:xfrm>
            <a:off x="1676400" y="3276600"/>
            <a:ext cx="579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zh-CN" altLang="en-US"/>
          </a:p>
        </p:txBody>
      </p:sp>
      <p:sp>
        <p:nvSpPr>
          <p:cNvPr id="14" name="Line 1036"/>
          <p:cNvSpPr>
            <a:spLocks noChangeShapeType="1"/>
          </p:cNvSpPr>
          <p:nvPr/>
        </p:nvSpPr>
        <p:spPr bwMode="auto">
          <a:xfrm>
            <a:off x="4191000" y="1447800"/>
            <a:ext cx="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endParaRPr lang="zh-CN" altLang="en-US"/>
          </a:p>
        </p:txBody>
      </p:sp>
      <p:sp>
        <p:nvSpPr>
          <p:cNvPr id="15" name="Text Box 1037"/>
          <p:cNvSpPr txBox="1">
            <a:spLocks noChangeArrowheads="1"/>
          </p:cNvSpPr>
          <p:nvPr/>
        </p:nvSpPr>
        <p:spPr bwMode="auto">
          <a:xfrm>
            <a:off x="4191000" y="3407522"/>
            <a:ext cx="2667000" cy="215507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2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良好</a:t>
            </a:r>
            <a:r>
              <a:rPr lang="zh-CN" alt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：</a:t>
            </a:r>
          </a:p>
          <a:p>
            <a:pPr defTabSz="762000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完成任务有困难但通</a:t>
            </a:r>
          </a:p>
          <a:p>
            <a:pPr defTabSz="762000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20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过请教，能及时</a:t>
            </a:r>
            <a:r>
              <a:rPr lang="zh-CN" altLang="en-US" sz="20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完成</a:t>
            </a:r>
            <a:endParaRPr lang="en-US" altLang="zh-CN" sz="2000" b="1" dirty="0" smtClean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  <a:p>
            <a:pPr defTabSz="762000"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2000" b="1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  <a:p>
            <a:pPr defTabSz="762000"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zh-CN" altLang="en-US" sz="2000" b="1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  <a:p>
            <a:pPr defTabSz="762000"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en-US" altLang="zh-CN" sz="2000" b="1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16" name="Line 1038"/>
          <p:cNvSpPr>
            <a:spLocks noChangeShapeType="1"/>
          </p:cNvSpPr>
          <p:nvPr/>
        </p:nvSpPr>
        <p:spPr bwMode="auto">
          <a:xfrm>
            <a:off x="1752600" y="4495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zh-CN" altLang="en-US"/>
          </a:p>
        </p:txBody>
      </p:sp>
      <p:sp>
        <p:nvSpPr>
          <p:cNvPr id="17" name="Line 1039"/>
          <p:cNvSpPr>
            <a:spLocks noChangeShapeType="1"/>
          </p:cNvSpPr>
          <p:nvPr/>
        </p:nvSpPr>
        <p:spPr bwMode="auto">
          <a:xfrm>
            <a:off x="2895600" y="4495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zh-CN" altLang="en-US"/>
          </a:p>
        </p:txBody>
      </p:sp>
      <p:sp>
        <p:nvSpPr>
          <p:cNvPr id="18" name="Text Box 1040"/>
          <p:cNvSpPr txBox="1">
            <a:spLocks noChangeArrowheads="1"/>
          </p:cNvSpPr>
          <p:nvPr/>
        </p:nvSpPr>
        <p:spPr bwMode="auto">
          <a:xfrm>
            <a:off x="1752600" y="3394075"/>
            <a:ext cx="2438400" cy="218585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762000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勉强：</a:t>
            </a:r>
          </a:p>
          <a:p>
            <a:pPr defTabSz="762000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完成任务有</a:t>
            </a:r>
            <a:r>
              <a:rPr lang="zh-CN" alt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宋体" pitchFamily="2" charset="-122"/>
              </a:rPr>
              <a:t>困难，也不想办法解决</a:t>
            </a:r>
            <a:endParaRPr lang="zh-CN" alt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  <a:p>
            <a:pPr defTabSz="762000" eaLnBrk="0" hangingPunct="0">
              <a:lnSpc>
                <a:spcPct val="80000"/>
              </a:lnSpc>
              <a:spcBef>
                <a:spcPct val="50000"/>
              </a:spcBef>
              <a:defRPr/>
            </a:pPr>
            <a:endParaRPr lang="zh-CN" alt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  <a:p>
            <a:pPr defTabSz="762000" eaLnBrk="0" hangingPunct="0">
              <a:lnSpc>
                <a:spcPct val="80000"/>
              </a:lnSpc>
              <a:spcBef>
                <a:spcPct val="50000"/>
              </a:spcBef>
              <a:defRPr/>
            </a:pPr>
            <a:endParaRPr lang="zh-CN" alt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  <a:p>
            <a:pPr defTabSz="762000" eaLnBrk="0" hangingPunct="0">
              <a:lnSpc>
                <a:spcPct val="80000"/>
              </a:lnSpc>
              <a:spcBef>
                <a:spcPct val="50000"/>
              </a:spcBef>
              <a:defRPr/>
            </a:pPr>
            <a:endParaRPr lang="en-US" altLang="zh-CN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宋体" pitchFamily="2" charset="-122"/>
            </a:endParaRPr>
          </a:p>
        </p:txBody>
      </p:sp>
      <p:sp>
        <p:nvSpPr>
          <p:cNvPr id="19" name="Text Box 1041"/>
          <p:cNvSpPr txBox="1">
            <a:spLocks noChangeArrowheads="1"/>
          </p:cNvSpPr>
          <p:nvPr/>
        </p:nvSpPr>
        <p:spPr bwMode="auto">
          <a:xfrm>
            <a:off x="1752600" y="1556792"/>
            <a:ext cx="2438400" cy="1708802"/>
          </a:xfrm>
          <a:prstGeom prst="flowChartProcess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lnSpc>
                <a:spcPct val="85000"/>
              </a:lnSpc>
              <a:spcBef>
                <a:spcPct val="50000"/>
              </a:spcBef>
              <a:defRPr/>
            </a:pPr>
            <a:endParaRPr lang="en-US" altLang="zh-CN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  <a:p>
            <a:pPr defTabSz="762000"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斗争：</a:t>
            </a:r>
          </a:p>
          <a:p>
            <a:pPr defTabSz="762000" eaLnBrk="0" hangingPunct="0">
              <a:lnSpc>
                <a:spcPct val="85000"/>
              </a:lnSpc>
              <a:spcBef>
                <a:spcPct val="50000"/>
              </a:spcBef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有能力完成任务，但不愿做或敷衍了事</a:t>
            </a:r>
            <a:endParaRPr lang="en-US" altLang="zh-CN" sz="2000" b="1" dirty="0"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</a:endParaRPr>
          </a:p>
        </p:txBody>
      </p:sp>
      <p:sp>
        <p:nvSpPr>
          <p:cNvPr id="20" name="Text Box 1042"/>
          <p:cNvSpPr txBox="1">
            <a:spLocks noChangeArrowheads="1"/>
          </p:cNvSpPr>
          <p:nvPr/>
        </p:nvSpPr>
        <p:spPr bwMode="auto">
          <a:xfrm>
            <a:off x="4191000" y="1556792"/>
            <a:ext cx="2667000" cy="1631858"/>
          </a:xfrm>
          <a:prstGeom prst="flowChartProcess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en-US" altLang="zh-CN" sz="2000" b="1" dirty="0">
              <a:effectLst>
                <a:outerShdw blurRad="38100" dist="38100" dir="2700000" algn="tl">
                  <a:srgbClr val="FFFFFF"/>
                </a:outerShdw>
              </a:effectLst>
              <a:latin typeface="宋体" pitchFamily="2" charset="-122"/>
            </a:endParaRPr>
          </a:p>
          <a:p>
            <a:pPr defTabSz="762000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20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优秀</a:t>
            </a:r>
            <a:r>
              <a:rPr lang="zh-CN" altLang="en-US" sz="20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：</a:t>
            </a:r>
          </a:p>
          <a:p>
            <a:pPr defTabSz="762000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20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交付的任务能及时</a:t>
            </a:r>
            <a:r>
              <a:rPr lang="zh-CN" altLang="en-US" sz="20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itchFamily="2" charset="-122"/>
              </a:rPr>
              <a:t>完成</a:t>
            </a:r>
            <a:endParaRPr lang="en-US" altLang="zh-CN" sz="2000" b="1" dirty="0" smtClean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  <a:p>
            <a:pPr defTabSz="762000" eaLnBrk="0" hangingPunct="0">
              <a:lnSpc>
                <a:spcPct val="70000"/>
              </a:lnSpc>
              <a:spcBef>
                <a:spcPct val="50000"/>
              </a:spcBef>
              <a:defRPr/>
            </a:pPr>
            <a:endParaRPr lang="en-US" altLang="zh-CN" sz="2000" b="1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sp>
        <p:nvSpPr>
          <p:cNvPr id="21" name="Text Box 1043"/>
          <p:cNvSpPr txBox="1">
            <a:spLocks noChangeArrowheads="1"/>
          </p:cNvSpPr>
          <p:nvPr/>
        </p:nvSpPr>
        <p:spPr bwMode="auto">
          <a:xfrm>
            <a:off x="1752600" y="4495800"/>
            <a:ext cx="1828800" cy="10778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糟糕</a:t>
            </a:r>
          </a:p>
          <a:p>
            <a:pPr defTabSz="7620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完成任务有</a:t>
            </a:r>
            <a:r>
              <a:rPr lang="zh-CN" altLang="en-US" sz="1600" b="1" dirty="0" smtClean="0">
                <a:solidFill>
                  <a:schemeClr val="bg1"/>
                </a:solidFill>
                <a:latin typeface="+mn-ea"/>
              </a:rPr>
              <a:t>困难但不想办法，领导询问找一堆理由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8" grpId="0" animBg="1" autoUpdateAnimBg="0"/>
      <p:bldP spid="19" grpId="0" animBg="1" autoUpdateAnimBg="0"/>
      <p:bldP spid="20" grpId="0" animBg="1" autoUpdateAnimBg="0"/>
      <p:bldP spid="2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 smtClean="0"/>
              <a:t>职业化修炼之树</a:t>
            </a:r>
          </a:p>
        </p:txBody>
      </p:sp>
      <p:pic>
        <p:nvPicPr>
          <p:cNvPr id="24579" name="Picture 12" descr="创意手绘图、手绘图像、电脑合成图像、卡通漫画 - 植物,  树,  苹果,  &#10;树,  苹果,  水果,  &#10;树,  植物. fotosearch &#10;- 搜寻创意花式边框"/>
          <p:cNvPicPr>
            <a:picLocks noChangeAspect="1" noChangeArrowheads="1"/>
          </p:cNvPicPr>
          <p:nvPr/>
        </p:nvPicPr>
        <p:blipFill>
          <a:blip r:embed="rId3" cstate="print"/>
          <a:srcRect b="6059"/>
          <a:stretch>
            <a:fillRect/>
          </a:stretch>
        </p:blipFill>
        <p:spPr bwMode="auto">
          <a:xfrm>
            <a:off x="1143000" y="1143000"/>
            <a:ext cx="4779963" cy="471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0" name="TextBox 9"/>
          <p:cNvSpPr txBox="1">
            <a:spLocks noChangeArrowheads="1"/>
          </p:cNvSpPr>
          <p:nvPr/>
        </p:nvSpPr>
        <p:spPr bwMode="auto">
          <a:xfrm>
            <a:off x="6572250" y="157162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树叶</a:t>
            </a:r>
            <a:r>
              <a:rPr lang="en-US" altLang="zh-CN"/>
              <a:t>-</a:t>
            </a:r>
            <a:r>
              <a:rPr lang="zh-CN" altLang="en-US" b="1"/>
              <a:t>职业化形象</a:t>
            </a:r>
          </a:p>
        </p:txBody>
      </p:sp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6572250" y="207168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果实</a:t>
            </a:r>
            <a:r>
              <a:rPr lang="en-US" altLang="zh-CN"/>
              <a:t>-</a:t>
            </a:r>
            <a:r>
              <a:rPr lang="zh-CN" altLang="en-US" b="1"/>
              <a:t>职业化素养</a:t>
            </a:r>
          </a:p>
        </p:txBody>
      </p:sp>
      <p:sp>
        <p:nvSpPr>
          <p:cNvPr id="24582" name="TextBox 11"/>
          <p:cNvSpPr txBox="1">
            <a:spLocks noChangeArrowheads="1"/>
          </p:cNvSpPr>
          <p:nvPr/>
        </p:nvSpPr>
        <p:spPr bwMode="auto">
          <a:xfrm>
            <a:off x="6572250" y="2643188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树枝</a:t>
            </a:r>
            <a:r>
              <a:rPr lang="en-US" altLang="zh-CN"/>
              <a:t>-</a:t>
            </a:r>
            <a:r>
              <a:rPr lang="zh-CN" altLang="en-US" b="1"/>
              <a:t>职业化技能</a:t>
            </a:r>
          </a:p>
        </p:txBody>
      </p:sp>
      <p:sp>
        <p:nvSpPr>
          <p:cNvPr id="24583" name="TextBox 12"/>
          <p:cNvSpPr txBox="1">
            <a:spLocks noChangeArrowheads="1"/>
          </p:cNvSpPr>
          <p:nvPr/>
        </p:nvSpPr>
        <p:spPr bwMode="auto">
          <a:xfrm>
            <a:off x="6500813" y="3929063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树皮</a:t>
            </a:r>
            <a:r>
              <a:rPr lang="en-US" altLang="zh-CN"/>
              <a:t>-</a:t>
            </a:r>
            <a:r>
              <a:rPr lang="zh-CN" altLang="en-US" b="1"/>
              <a:t>职业化精神</a:t>
            </a:r>
          </a:p>
        </p:txBody>
      </p:sp>
      <p:sp>
        <p:nvSpPr>
          <p:cNvPr id="24584" name="TextBox 13"/>
          <p:cNvSpPr txBox="1">
            <a:spLocks noChangeArrowheads="1"/>
          </p:cNvSpPr>
          <p:nvPr/>
        </p:nvSpPr>
        <p:spPr bwMode="auto">
          <a:xfrm>
            <a:off x="6500813" y="45720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树干</a:t>
            </a:r>
            <a:r>
              <a:rPr lang="en-US" altLang="zh-CN"/>
              <a:t>-</a:t>
            </a:r>
            <a:r>
              <a:rPr lang="zh-CN" altLang="en-US" b="1"/>
              <a:t>职业化心态</a:t>
            </a:r>
          </a:p>
        </p:txBody>
      </p:sp>
      <p:sp>
        <p:nvSpPr>
          <p:cNvPr id="24585" name="TextBox 14"/>
          <p:cNvSpPr txBox="1">
            <a:spLocks noChangeArrowheads="1"/>
          </p:cNvSpPr>
          <p:nvPr/>
        </p:nvSpPr>
        <p:spPr bwMode="auto">
          <a:xfrm>
            <a:off x="6500813" y="528637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树根</a:t>
            </a:r>
            <a:r>
              <a:rPr lang="en-US" altLang="zh-CN"/>
              <a:t>-</a:t>
            </a:r>
            <a:r>
              <a:rPr lang="zh-CN" altLang="en-US" b="1"/>
              <a:t>职业化理念</a:t>
            </a:r>
          </a:p>
        </p:txBody>
      </p:sp>
      <p:cxnSp>
        <p:nvCxnSpPr>
          <p:cNvPr id="40" name="直接连接符 39"/>
          <p:cNvCxnSpPr/>
          <p:nvPr/>
        </p:nvCxnSpPr>
        <p:spPr>
          <a:xfrm rot="10800000">
            <a:off x="5715000" y="1785938"/>
            <a:ext cx="928688" cy="158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rot="10800000">
            <a:off x="5357813" y="2286000"/>
            <a:ext cx="1285875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rot="10800000">
            <a:off x="4786313" y="2786063"/>
            <a:ext cx="1785937" cy="158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rot="10800000">
            <a:off x="4500563" y="4071938"/>
            <a:ext cx="2000250" cy="158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rot="10800000" flipV="1">
            <a:off x="4214813" y="4714875"/>
            <a:ext cx="22860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rot="10800000">
            <a:off x="4500563" y="5429250"/>
            <a:ext cx="2000250" cy="158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black">
          <a:xfrm>
            <a:off x="3989388" y="4077072"/>
            <a:ext cx="51546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二、积极的心态</a:t>
            </a:r>
          </a:p>
        </p:txBody>
      </p:sp>
      <p:pic>
        <p:nvPicPr>
          <p:cNvPr id="27652" name="图片 1" descr="Q:\Z-管理公司共享文档(share files)\1-管理公司Logo\中航集团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088" y="5272088"/>
            <a:ext cx="1239837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0" y="6537325"/>
            <a:ext cx="23209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zh-CN" altLang="en-US" sz="1200" b="1">
                <a:latin typeface="Calibri" pitchFamily="34" charset="0"/>
              </a:rPr>
              <a:t>深圳市中航酒店管理有限公司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6200000">
            <a:off x="5172079" y="1382706"/>
            <a:ext cx="3571900" cy="4857783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>
                <a:gd name="adj" fmla="val 10989691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zh-CN" altLang="en-US" sz="5400" b="1" spc="150" dirty="0">
                <a:ln w="11430">
                  <a:noFill/>
                </a:ln>
                <a:solidFill>
                  <a:srgbClr val="F8F8F8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黑体" pitchFamily="2" charset="-122"/>
              </a:rPr>
              <a:t>赢在职场起跑线</a:t>
            </a:r>
            <a:endParaRPr lang="zh-CN" altLang="en-US" sz="5400" b="1" spc="150" dirty="0">
              <a:ln w="11430">
                <a:noFill/>
              </a:ln>
              <a:solidFill>
                <a:srgbClr val="F8F8F8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0" y="4437112"/>
            <a:ext cx="2555776" cy="24208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971600" y="1484784"/>
            <a:ext cx="74295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zh-CN" altLang="en-US" sz="2400" dirty="0" smtClean="0">
                <a:latin typeface="Times New Roman" pitchFamily="18" charset="0"/>
              </a:rPr>
              <a:t>      </a:t>
            </a:r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大部分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新员工走上工作岗位时会有一些</a:t>
            </a:r>
            <a:r>
              <a:rPr lang="zh-CN" altLang="en-US" sz="2400" b="1" u="sng" dirty="0">
                <a:solidFill>
                  <a:srgbClr val="7030A0"/>
                </a:solidFill>
                <a:latin typeface="Times New Roman" pitchFamily="18" charset="0"/>
              </a:rPr>
              <a:t>担心或疑虑</a:t>
            </a:r>
            <a:r>
              <a:rPr lang="zh-CN" altLang="en-US" sz="2400" b="1" dirty="0">
                <a:latin typeface="Times New Roman" pitchFamily="18" charset="0"/>
              </a:rPr>
              <a:t>，</a:t>
            </a:r>
            <a:r>
              <a:rPr lang="zh-CN" altLang="en-US" sz="2400" dirty="0">
                <a:latin typeface="Times New Roman" pitchFamily="18" charset="0"/>
              </a:rPr>
              <a:t>如：</a:t>
            </a:r>
            <a:r>
              <a:rPr lang="zh-CN" altLang="en-US" dirty="0">
                <a:latin typeface="+mn-ea"/>
              </a:rPr>
              <a:t>   </a:t>
            </a:r>
            <a:endParaRPr lang="en-US" altLang="zh-CN" dirty="0">
              <a:latin typeface="+mn-ea"/>
            </a:endParaRPr>
          </a:p>
          <a:p>
            <a:pPr lvl="1">
              <a:buSzPct val="120000"/>
              <a:buFontTx/>
              <a:buBlip>
                <a:blip r:embed="rId2"/>
              </a:buBlip>
              <a:defRPr/>
            </a:pPr>
            <a:r>
              <a:rPr lang="en-US" altLang="zh-CN" sz="2400" dirty="0">
                <a:latin typeface="+mn-ea"/>
                <a:ea typeface="+mn-ea"/>
              </a:rPr>
              <a:t>  </a:t>
            </a:r>
            <a:r>
              <a:rPr lang="zh-CN" altLang="en-US" sz="2400" dirty="0">
                <a:latin typeface="+mn-ea"/>
                <a:ea typeface="+mn-ea"/>
              </a:rPr>
              <a:t>不知道会做什么，不知道能否胜任部门的工作  </a:t>
            </a:r>
            <a:endParaRPr lang="en-US" altLang="zh-CN" sz="2400" dirty="0">
              <a:latin typeface="+mn-ea"/>
              <a:ea typeface="+mn-ea"/>
            </a:endParaRPr>
          </a:p>
          <a:p>
            <a:pPr lvl="1">
              <a:buSzPct val="120000"/>
              <a:buFontTx/>
              <a:buBlip>
                <a:blip r:embed="rId2"/>
              </a:buBlip>
              <a:defRPr/>
            </a:pPr>
            <a:r>
              <a:rPr lang="zh-CN" altLang="en-US" sz="2400" dirty="0">
                <a:latin typeface="+mn-ea"/>
                <a:ea typeface="+mn-ea"/>
              </a:rPr>
              <a:t>  不熟悉公司法令规章</a:t>
            </a:r>
          </a:p>
          <a:p>
            <a:pPr lvl="1">
              <a:buSzPct val="120000"/>
              <a:buFontTx/>
              <a:buBlip>
                <a:blip r:embed="rId2"/>
              </a:buBlip>
              <a:defRPr/>
            </a:pPr>
            <a:r>
              <a:rPr lang="zh-CN" altLang="en-US" sz="2400" dirty="0">
                <a:latin typeface="+mn-ea"/>
                <a:ea typeface="+mn-ea"/>
              </a:rPr>
              <a:t>  对新</a:t>
            </a:r>
            <a:r>
              <a:rPr lang="zh-CN" altLang="en-US" sz="2400" dirty="0" smtClean="0">
                <a:latin typeface="+mn-ea"/>
                <a:ea typeface="+mn-ea"/>
              </a:rPr>
              <a:t>工作环境、同事的陌生</a:t>
            </a:r>
            <a:endParaRPr lang="en-US" altLang="zh-CN" sz="2400" dirty="0">
              <a:latin typeface="+mn-ea"/>
              <a:ea typeface="+mn-ea"/>
            </a:endParaRPr>
          </a:p>
          <a:p>
            <a:pPr lvl="1">
              <a:buSzPct val="120000"/>
              <a:buFontTx/>
              <a:buBlip>
                <a:blip r:embed="rId2"/>
              </a:buBlip>
              <a:defRPr/>
            </a:pPr>
            <a:r>
              <a:rPr lang="zh-CN" altLang="en-US" sz="2400" dirty="0">
                <a:latin typeface="+mn-ea"/>
              </a:rPr>
              <a:t>  对于新工作的意外事件感到胆怯</a:t>
            </a:r>
            <a:endParaRPr lang="zh-CN" altLang="en-US" sz="2400" dirty="0">
              <a:latin typeface="+mn-ea"/>
              <a:ea typeface="+mn-ea"/>
            </a:endParaRPr>
          </a:p>
          <a:p>
            <a:pPr lvl="1">
              <a:buSzPct val="120000"/>
              <a:buFontTx/>
              <a:buBlip>
                <a:blip r:embed="rId2"/>
              </a:buBlip>
              <a:defRPr/>
            </a:pPr>
            <a:r>
              <a:rPr lang="zh-CN" altLang="en-US" sz="2400" dirty="0">
                <a:latin typeface="+mn-ea"/>
                <a:ea typeface="+mn-ea"/>
              </a:rPr>
              <a:t>  不知道所遇的上司属哪一类型</a:t>
            </a:r>
            <a:endParaRPr lang="en-US" altLang="zh-CN" sz="2400" dirty="0">
              <a:latin typeface="+mn-ea"/>
              <a:ea typeface="+mn-ea"/>
            </a:endParaRPr>
          </a:p>
          <a:p>
            <a:pPr lvl="1">
              <a:buSzPct val="120000"/>
              <a:buFontTx/>
              <a:buBlip>
                <a:blip r:embed="rId2"/>
              </a:buBlip>
              <a:defRPr/>
            </a:pPr>
            <a:r>
              <a:rPr lang="zh-CN" altLang="en-US" sz="2400" dirty="0">
                <a:latin typeface="+mn-ea"/>
              </a:rPr>
              <a:t>  </a:t>
            </a:r>
            <a:r>
              <a:rPr lang="zh-CN" altLang="en-US" sz="2400" dirty="0" smtClean="0">
                <a:latin typeface="+mn-ea"/>
              </a:rPr>
              <a:t>对自己怀疑，觉得无法胜任工作</a:t>
            </a:r>
            <a:endParaRPr lang="zh-CN" altLang="en-US" sz="2400" dirty="0"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积极的心态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72008" y="5373216"/>
            <a:ext cx="2555776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华文细黑" pitchFamily="2" charset="-122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67544" y="332656"/>
            <a:ext cx="8229600" cy="8683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健康的职业心态</a:t>
            </a:r>
          </a:p>
        </p:txBody>
      </p:sp>
      <p:pic>
        <p:nvPicPr>
          <p:cNvPr id="11" name="图片 10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5013176"/>
            <a:ext cx="2376264" cy="1844825"/>
          </a:xfrm>
          <a:prstGeom prst="rect">
            <a:avLst/>
          </a:prstGeom>
        </p:spPr>
      </p:pic>
      <p:pic>
        <p:nvPicPr>
          <p:cNvPr id="12" name="图片 11" descr="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5301208"/>
            <a:ext cx="1907704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5" descr="http://t3.baidu.com/it/u=1672630708,530337532&amp;fm=0&amp;gp=3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56" y="5085184"/>
            <a:ext cx="200025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75656" y="5301208"/>
            <a:ext cx="2304256" cy="1556792"/>
          </a:xfrm>
          <a:prstGeom prst="rect">
            <a:avLst/>
          </a:prstGeom>
        </p:spPr>
      </p:pic>
      <p:pic>
        <p:nvPicPr>
          <p:cNvPr id="9" name="Picture 2" descr="G:\图片\？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5229200"/>
            <a:ext cx="172819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6" descr="http://t2.baidu.com/it/u=2353684058,2014898238&amp;fm=0&amp;gp=36.jp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356992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4" descr="http://t1.baidu.com/it/u=113361208,887656094&amp;fm=0&amp;gp=32.jpg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1772816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2987824" y="260648"/>
            <a:ext cx="472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kern="0" dirty="0">
                <a:latin typeface="+mj-lt"/>
                <a:ea typeface="+mj-ea"/>
                <a:cs typeface="+mj-cs"/>
              </a:rPr>
              <a:t>态度</a:t>
            </a:r>
            <a:r>
              <a:rPr lang="en-US" altLang="zh-CN" sz="4000" b="1" kern="0" dirty="0">
                <a:latin typeface="+mj-lt"/>
                <a:ea typeface="+mj-ea"/>
                <a:cs typeface="+mj-cs"/>
              </a:rPr>
              <a:t>ABC</a:t>
            </a:r>
            <a:r>
              <a:rPr lang="zh-CN" altLang="en-US" sz="4000" b="1" kern="0" dirty="0">
                <a:latin typeface="+mj-lt"/>
                <a:ea typeface="+mj-ea"/>
                <a:cs typeface="+mj-cs"/>
              </a:rPr>
              <a:t>理论</a:t>
            </a:r>
          </a:p>
        </p:txBody>
      </p:sp>
      <p:sp>
        <p:nvSpPr>
          <p:cNvPr id="5" name="矩形 4"/>
          <p:cNvSpPr/>
          <p:nvPr/>
        </p:nvSpPr>
        <p:spPr>
          <a:xfrm>
            <a:off x="1071563" y="2143125"/>
            <a:ext cx="1143000" cy="1785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43313" y="1928813"/>
            <a:ext cx="1214437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000750" y="3578151"/>
            <a:ext cx="121443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643313" y="3571875"/>
            <a:ext cx="1214437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000750" y="1928813"/>
            <a:ext cx="1214438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754" name="TextBox 9"/>
          <p:cNvSpPr txBox="1">
            <a:spLocks noChangeArrowheads="1"/>
          </p:cNvSpPr>
          <p:nvPr/>
        </p:nvSpPr>
        <p:spPr bwMode="auto">
          <a:xfrm>
            <a:off x="1357313" y="2571750"/>
            <a:ext cx="500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A</a:t>
            </a:r>
            <a:endParaRPr lang="zh-CN" altLang="en-US" sz="4400">
              <a:solidFill>
                <a:srgbClr val="FF0000"/>
              </a:solidFill>
            </a:endParaRPr>
          </a:p>
        </p:txBody>
      </p:sp>
      <p:sp>
        <p:nvSpPr>
          <p:cNvPr id="31755" name="TextBox 10"/>
          <p:cNvSpPr txBox="1">
            <a:spLocks noChangeArrowheads="1"/>
          </p:cNvSpPr>
          <p:nvPr/>
        </p:nvSpPr>
        <p:spPr bwMode="auto">
          <a:xfrm>
            <a:off x="3929063" y="2071688"/>
            <a:ext cx="785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B1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1756" name="TextBox 11"/>
          <p:cNvSpPr txBox="1">
            <a:spLocks noChangeArrowheads="1"/>
          </p:cNvSpPr>
          <p:nvPr/>
        </p:nvSpPr>
        <p:spPr bwMode="auto">
          <a:xfrm>
            <a:off x="6215063" y="2071688"/>
            <a:ext cx="785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</a:rPr>
              <a:t>C1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1757" name="TextBox 12"/>
          <p:cNvSpPr txBox="1">
            <a:spLocks noChangeArrowheads="1"/>
          </p:cNvSpPr>
          <p:nvPr/>
        </p:nvSpPr>
        <p:spPr bwMode="auto">
          <a:xfrm>
            <a:off x="3929063" y="3643313"/>
            <a:ext cx="785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/>
              <a:t>B2</a:t>
            </a:r>
            <a:endParaRPr lang="zh-CN" altLang="en-US" sz="2400"/>
          </a:p>
        </p:txBody>
      </p:sp>
      <p:sp>
        <p:nvSpPr>
          <p:cNvPr id="31758" name="TextBox 13"/>
          <p:cNvSpPr txBox="1">
            <a:spLocks noChangeArrowheads="1"/>
          </p:cNvSpPr>
          <p:nvPr/>
        </p:nvSpPr>
        <p:spPr bwMode="auto">
          <a:xfrm>
            <a:off x="6215063" y="3643313"/>
            <a:ext cx="785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/>
              <a:t>C2</a:t>
            </a:r>
            <a:endParaRPr lang="zh-CN" altLang="en-US" sz="2400"/>
          </a:p>
        </p:txBody>
      </p:sp>
      <p:sp>
        <p:nvSpPr>
          <p:cNvPr id="31759" name="TextBox 14"/>
          <p:cNvSpPr txBox="1">
            <a:spLocks noChangeArrowheads="1"/>
          </p:cNvSpPr>
          <p:nvPr/>
        </p:nvSpPr>
        <p:spPr bwMode="auto">
          <a:xfrm>
            <a:off x="611560" y="4077072"/>
            <a:ext cx="2304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华文楷体" pitchFamily="2" charset="-122"/>
                <a:ea typeface="华文楷体" pitchFamily="2" charset="-122"/>
              </a:rPr>
              <a:t>诱发事件，外界环境</a:t>
            </a:r>
            <a:r>
              <a:rPr lang="zh-CN" altLang="en-US" sz="2400" b="1" dirty="0">
                <a:latin typeface="华文楷体" pitchFamily="2" charset="-122"/>
                <a:ea typeface="华文楷体" pitchFamily="2" charset="-122"/>
              </a:rPr>
              <a:t>和刺激</a:t>
            </a:r>
          </a:p>
        </p:txBody>
      </p:sp>
      <p:sp>
        <p:nvSpPr>
          <p:cNvPr id="31760" name="TextBox 16"/>
          <p:cNvSpPr txBox="1">
            <a:spLocks noChangeArrowheads="1"/>
          </p:cNvSpPr>
          <p:nvPr/>
        </p:nvSpPr>
        <p:spPr bwMode="auto">
          <a:xfrm>
            <a:off x="3571874" y="2714625"/>
            <a:ext cx="15761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积极的态度</a:t>
            </a:r>
          </a:p>
        </p:txBody>
      </p:sp>
      <p:sp>
        <p:nvSpPr>
          <p:cNvPr id="31761" name="TextBox 17"/>
          <p:cNvSpPr txBox="1">
            <a:spLocks noChangeArrowheads="1"/>
          </p:cNvSpPr>
          <p:nvPr/>
        </p:nvSpPr>
        <p:spPr bwMode="auto">
          <a:xfrm>
            <a:off x="7452320" y="2780928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积极的结果</a:t>
            </a:r>
          </a:p>
        </p:txBody>
      </p:sp>
      <p:sp>
        <p:nvSpPr>
          <p:cNvPr id="31762" name="TextBox 18"/>
          <p:cNvSpPr txBox="1">
            <a:spLocks noChangeArrowheads="1"/>
          </p:cNvSpPr>
          <p:nvPr/>
        </p:nvSpPr>
        <p:spPr bwMode="auto">
          <a:xfrm>
            <a:off x="3571875" y="4344988"/>
            <a:ext cx="1428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消极的态度</a:t>
            </a:r>
          </a:p>
        </p:txBody>
      </p:sp>
      <p:sp>
        <p:nvSpPr>
          <p:cNvPr id="31763" name="TextBox 19"/>
          <p:cNvSpPr txBox="1">
            <a:spLocks noChangeArrowheads="1"/>
          </p:cNvSpPr>
          <p:nvPr/>
        </p:nvSpPr>
        <p:spPr bwMode="auto">
          <a:xfrm>
            <a:off x="7524328" y="4437112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消极的结果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V="1">
            <a:off x="2357438" y="2357438"/>
            <a:ext cx="1143000" cy="6429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2357438" y="3000375"/>
            <a:ext cx="1143000" cy="7858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5000625" y="2214563"/>
            <a:ext cx="928688" cy="1587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5000625" y="3857625"/>
            <a:ext cx="928688" cy="1588"/>
          </a:xfrm>
          <a:prstGeom prst="straightConnector1">
            <a:avLst/>
          </a:prstGeom>
          <a:ln w="381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0" y="0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ct val="50000"/>
              </a:spcBef>
              <a:defRPr/>
            </a:pPr>
            <a:r>
              <a:rPr lang="zh-CN" altLang="en-US" sz="3200" b="1" dirty="0">
                <a:solidFill>
                  <a:srgbClr val="7030A0"/>
                </a:solidFill>
                <a:latin typeface="华文楷体" pitchFamily="2" charset="-122"/>
                <a:ea typeface="华文楷体" pitchFamily="2" charset="-122"/>
              </a:rPr>
              <a:t>积极的心态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lnDef>
  </a:objectDefaults>
  <a:extraClrSchemeLst>
    <a:extraClrScheme>
      <a:clrScheme name="1_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华文细黑" pitchFamily="2" charset="-122"/>
          </a:defRPr>
        </a:defPPr>
      </a:lstStyle>
    </a:lnDef>
  </a:objectDefaults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4381</Words>
  <Application>Microsoft Office PowerPoint</Application>
  <PresentationFormat>全屏显示(4:3)</PresentationFormat>
  <Paragraphs>382</Paragraphs>
  <Slides>34</Slides>
  <Notes>19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38" baseType="lpstr">
      <vt:lpstr>1_Default Design</vt:lpstr>
      <vt:lpstr>Default Design</vt:lpstr>
      <vt:lpstr>Chart</vt:lpstr>
      <vt:lpstr>Clip</vt:lpstr>
      <vt:lpstr>幻灯片 1</vt:lpstr>
      <vt:lpstr>课程目录</vt:lpstr>
      <vt:lpstr>幻灯片 3</vt:lpstr>
      <vt:lpstr>幻灯片 4</vt:lpstr>
      <vt:lpstr>幻灯片 5</vt:lpstr>
      <vt:lpstr>职业化修炼之树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图表法：甘特图（进程表）</vt:lpstr>
      <vt:lpstr>幻灯片 24</vt:lpstr>
      <vt:lpstr>幻灯片 25</vt:lpstr>
      <vt:lpstr>1. 科学的记录方法——6W3H </vt:lpstr>
      <vt:lpstr>工作汇报</vt:lpstr>
      <vt:lpstr>幻灯片 28</vt:lpstr>
      <vt:lpstr>幻灯片 29</vt:lpstr>
      <vt:lpstr>高效团队特征</vt:lpstr>
      <vt:lpstr>新员工工作的十项基本守则 </vt:lpstr>
      <vt:lpstr>学习之塔</vt:lpstr>
      <vt:lpstr>幻灯片 33</vt:lpstr>
      <vt:lpstr>幻灯片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内蒙古西蒙集团有限公司</dc:title>
  <dc:creator>Administrator</dc:creator>
  <cp:lastModifiedBy>陈丽娴</cp:lastModifiedBy>
  <cp:revision>168</cp:revision>
  <dcterms:modified xsi:type="dcterms:W3CDTF">2012-03-15T08:57:43Z</dcterms:modified>
</cp:coreProperties>
</file>